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720" r:id="rId2"/>
  </p:sldMasterIdLst>
  <p:notesMasterIdLst>
    <p:notesMasterId r:id="rId28"/>
  </p:notesMasterIdLst>
  <p:sldIdLst>
    <p:sldId id="256" r:id="rId3"/>
    <p:sldId id="335" r:id="rId4"/>
    <p:sldId id="318" r:id="rId5"/>
    <p:sldId id="260" r:id="rId6"/>
    <p:sldId id="341" r:id="rId7"/>
    <p:sldId id="330" r:id="rId8"/>
    <p:sldId id="324" r:id="rId9"/>
    <p:sldId id="317" r:id="rId10"/>
    <p:sldId id="320" r:id="rId11"/>
    <p:sldId id="315" r:id="rId12"/>
    <p:sldId id="316" r:id="rId13"/>
    <p:sldId id="314" r:id="rId14"/>
    <p:sldId id="333" r:id="rId15"/>
    <p:sldId id="322" r:id="rId16"/>
    <p:sldId id="313" r:id="rId17"/>
    <p:sldId id="265" r:id="rId18"/>
    <p:sldId id="338" r:id="rId19"/>
    <p:sldId id="340" r:id="rId20"/>
    <p:sldId id="266" r:id="rId21"/>
    <p:sldId id="272" r:id="rId22"/>
    <p:sldId id="283" r:id="rId23"/>
    <p:sldId id="339" r:id="rId24"/>
    <p:sldId id="336" r:id="rId25"/>
    <p:sldId id="337" r:id="rId26"/>
    <p:sldId id="311" r:id="rId27"/>
  </p:sldIdLst>
  <p:sldSz cx="9144000" cy="5143500" type="screen16x9"/>
  <p:notesSz cx="6858000" cy="9144000"/>
  <p:embeddedFontLst>
    <p:embeddedFont>
      <p:font typeface="Arial Black" panose="020B0A04020102020204" pitchFamily="34" charset="0"/>
      <p:bold r:id="rId29"/>
    </p:embeddedFont>
    <p:embeddedFont>
      <p:font typeface="Century Gothic" panose="020B0502020202020204" pitchFamily="34" charset="0"/>
      <p:regular r:id="rId30"/>
      <p:bold r:id="rId31"/>
      <p:italic r:id="rId32"/>
      <p:boldItalic r:id="rId33"/>
    </p:embeddedFont>
    <p:embeddedFont>
      <p:font typeface="Gill Sans MT" panose="020B0502020104020203" pitchFamily="34" charset="0"/>
      <p:regular r:id="rId34"/>
      <p:bold r:id="rId35"/>
      <p:italic r:id="rId36"/>
      <p:boldItalic r:id="rId37"/>
    </p:embeddedFont>
    <p:embeddedFont>
      <p:font typeface="Roboto" panose="02000000000000000000" pitchFamily="2"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0B36F2-910F-839D-2FCE-C1E9AE7BA98C}" v="1" dt="2024-11-11T12:55:41.800"/>
    <p1510:client id="{32C8535F-BC33-DE2A-0621-E7D3DA8D88D2}" v="2" dt="2024-11-11T13:02:14.9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1.fntdata"/><Relationship Id="rId21" Type="http://schemas.openxmlformats.org/officeDocument/2006/relationships/slide" Target="slides/slide19.xml"/><Relationship Id="rId34" Type="http://schemas.openxmlformats.org/officeDocument/2006/relationships/font" Target="fonts/font6.fntdata"/><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3.fntdata"/><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5.fntdata"/><Relationship Id="rId38" Type="http://schemas.openxmlformats.org/officeDocument/2006/relationships/font" Target="fonts/font10.fntdata"/><Relationship Id="rId46" Type="http://schemas.microsoft.com/office/2015/10/relationships/revisionInfo" Target="revisionInfo.xml"/><Relationship Id="rId20" Type="http://schemas.openxmlformats.org/officeDocument/2006/relationships/slide" Target="slides/slide18.xml"/><Relationship Id="rId41" Type="http://schemas.openxmlformats.org/officeDocument/2006/relationships/font" Target="fonts/font13.fntdata"/></Relationships>
</file>

<file path=ppt/diagrams/_rels/data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445850-52C0-47AA-96D0-BB8A35C71A7B}"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70C5A6C4-46C1-4DC7-9F46-B9C2B9EA09EF}">
      <dgm:prSet/>
      <dgm:spPr/>
      <dgm:t>
        <a:bodyPr/>
        <a:lstStyle/>
        <a:p>
          <a:pPr>
            <a:lnSpc>
              <a:spcPct val="100000"/>
            </a:lnSpc>
            <a:defRPr cap="all"/>
          </a:pPr>
          <a:r>
            <a:rPr lang="en-US"/>
            <a:t>English</a:t>
          </a:r>
        </a:p>
      </dgm:t>
    </dgm:pt>
    <dgm:pt modelId="{D2B9A010-243D-47CF-B529-49E36B7A757B}" type="parTrans" cxnId="{7C01F528-C09A-4A0E-966F-7DDB2BB49D7D}">
      <dgm:prSet/>
      <dgm:spPr/>
      <dgm:t>
        <a:bodyPr/>
        <a:lstStyle/>
        <a:p>
          <a:endParaRPr lang="en-US"/>
        </a:p>
      </dgm:t>
    </dgm:pt>
    <dgm:pt modelId="{FE1824C7-A529-4D48-8D39-7A051AC13770}" type="sibTrans" cxnId="{7C01F528-C09A-4A0E-966F-7DDB2BB49D7D}">
      <dgm:prSet/>
      <dgm:spPr/>
      <dgm:t>
        <a:bodyPr/>
        <a:lstStyle/>
        <a:p>
          <a:endParaRPr lang="en-US"/>
        </a:p>
      </dgm:t>
    </dgm:pt>
    <dgm:pt modelId="{07D4305B-7658-4208-9D99-D613A7892A53}">
      <dgm:prSet/>
      <dgm:spPr/>
      <dgm:t>
        <a:bodyPr/>
        <a:lstStyle/>
        <a:p>
          <a:pPr>
            <a:lnSpc>
              <a:spcPct val="100000"/>
            </a:lnSpc>
            <a:defRPr cap="all"/>
          </a:pPr>
          <a:r>
            <a:rPr lang="en-US"/>
            <a:t>Math</a:t>
          </a:r>
        </a:p>
      </dgm:t>
    </dgm:pt>
    <dgm:pt modelId="{9A1A004C-9795-4616-BF8E-A40A174C37B6}" type="parTrans" cxnId="{6DA4E35A-7A5F-4C93-A7D3-3ADC16582F76}">
      <dgm:prSet/>
      <dgm:spPr/>
      <dgm:t>
        <a:bodyPr/>
        <a:lstStyle/>
        <a:p>
          <a:endParaRPr lang="en-US"/>
        </a:p>
      </dgm:t>
    </dgm:pt>
    <dgm:pt modelId="{006066CD-EAEF-4B66-8D39-61EE56212919}" type="sibTrans" cxnId="{6DA4E35A-7A5F-4C93-A7D3-3ADC16582F76}">
      <dgm:prSet/>
      <dgm:spPr/>
      <dgm:t>
        <a:bodyPr/>
        <a:lstStyle/>
        <a:p>
          <a:endParaRPr lang="en-US"/>
        </a:p>
      </dgm:t>
    </dgm:pt>
    <dgm:pt modelId="{D179B845-164D-4D66-9712-3B4F7BA2C9D2}">
      <dgm:prSet/>
      <dgm:spPr/>
      <dgm:t>
        <a:bodyPr/>
        <a:lstStyle/>
        <a:p>
          <a:pPr>
            <a:lnSpc>
              <a:spcPct val="100000"/>
            </a:lnSpc>
            <a:defRPr cap="all"/>
          </a:pPr>
          <a:r>
            <a:rPr lang="en-US"/>
            <a:t>Science</a:t>
          </a:r>
        </a:p>
      </dgm:t>
    </dgm:pt>
    <dgm:pt modelId="{E411BF89-EBBF-4BEC-8B1D-A6C6662673DC}" type="parTrans" cxnId="{B69DC037-760C-4B69-A2FF-AD33802406BB}">
      <dgm:prSet/>
      <dgm:spPr/>
      <dgm:t>
        <a:bodyPr/>
        <a:lstStyle/>
        <a:p>
          <a:endParaRPr lang="en-US"/>
        </a:p>
      </dgm:t>
    </dgm:pt>
    <dgm:pt modelId="{E3C7BE26-58F5-4559-8356-78E9C90AFD94}" type="sibTrans" cxnId="{B69DC037-760C-4B69-A2FF-AD33802406BB}">
      <dgm:prSet/>
      <dgm:spPr/>
      <dgm:t>
        <a:bodyPr/>
        <a:lstStyle/>
        <a:p>
          <a:endParaRPr lang="en-US"/>
        </a:p>
      </dgm:t>
    </dgm:pt>
    <dgm:pt modelId="{E0945552-E925-46E7-A46A-B1A5D09459C9}">
      <dgm:prSet/>
      <dgm:spPr/>
      <dgm:t>
        <a:bodyPr/>
        <a:lstStyle/>
        <a:p>
          <a:pPr>
            <a:lnSpc>
              <a:spcPct val="100000"/>
            </a:lnSpc>
            <a:defRPr cap="all"/>
          </a:pPr>
          <a:r>
            <a:rPr lang="en-US"/>
            <a:t>Social Studies</a:t>
          </a:r>
        </a:p>
      </dgm:t>
    </dgm:pt>
    <dgm:pt modelId="{29E220B3-8535-488B-BAD1-4AD8D87145AB}" type="parTrans" cxnId="{341D8E42-AAFF-428D-B690-E4F191198BAB}">
      <dgm:prSet/>
      <dgm:spPr/>
      <dgm:t>
        <a:bodyPr/>
        <a:lstStyle/>
        <a:p>
          <a:endParaRPr lang="en-US"/>
        </a:p>
      </dgm:t>
    </dgm:pt>
    <dgm:pt modelId="{A58FB1A4-B32D-4AA6-8C8E-CC1C2663D5E3}" type="sibTrans" cxnId="{341D8E42-AAFF-428D-B690-E4F191198BAB}">
      <dgm:prSet/>
      <dgm:spPr/>
      <dgm:t>
        <a:bodyPr/>
        <a:lstStyle/>
        <a:p>
          <a:endParaRPr lang="en-US"/>
        </a:p>
      </dgm:t>
    </dgm:pt>
    <dgm:pt modelId="{190E164A-E34B-4801-965E-1FCE79B42164}">
      <dgm:prSet/>
      <dgm:spPr/>
      <dgm:t>
        <a:bodyPr/>
        <a:lstStyle/>
        <a:p>
          <a:pPr>
            <a:lnSpc>
              <a:spcPct val="100000"/>
            </a:lnSpc>
            <a:defRPr cap="all"/>
          </a:pPr>
          <a:r>
            <a:rPr lang="en-US"/>
            <a:t>World Language</a:t>
          </a:r>
        </a:p>
      </dgm:t>
    </dgm:pt>
    <dgm:pt modelId="{24DA5BC6-6C96-4DB4-B763-214B8E7BDF29}" type="parTrans" cxnId="{1FAD62B2-0FA4-4D2D-8A96-A13C8EEFD53E}">
      <dgm:prSet/>
      <dgm:spPr/>
      <dgm:t>
        <a:bodyPr/>
        <a:lstStyle/>
        <a:p>
          <a:endParaRPr lang="en-US"/>
        </a:p>
      </dgm:t>
    </dgm:pt>
    <dgm:pt modelId="{DFA493BC-1A94-4D60-9593-52F1771809E0}" type="sibTrans" cxnId="{1FAD62B2-0FA4-4D2D-8A96-A13C8EEFD53E}">
      <dgm:prSet/>
      <dgm:spPr/>
      <dgm:t>
        <a:bodyPr/>
        <a:lstStyle/>
        <a:p>
          <a:endParaRPr lang="en-US"/>
        </a:p>
      </dgm:t>
    </dgm:pt>
    <dgm:pt modelId="{895EF6C4-9279-4B05-B1FD-1FE66A923E2B}" type="pres">
      <dgm:prSet presAssocID="{D4445850-52C0-47AA-96D0-BB8A35C71A7B}" presName="root" presStyleCnt="0">
        <dgm:presLayoutVars>
          <dgm:dir/>
          <dgm:resizeHandles val="exact"/>
        </dgm:presLayoutVars>
      </dgm:prSet>
      <dgm:spPr/>
    </dgm:pt>
    <dgm:pt modelId="{AEF54A87-ED2A-4EA5-B196-054B1521B2D6}" type="pres">
      <dgm:prSet presAssocID="{70C5A6C4-46C1-4DC7-9F46-B9C2B9EA09EF}" presName="compNode" presStyleCnt="0"/>
      <dgm:spPr/>
    </dgm:pt>
    <dgm:pt modelId="{5AE45113-24A0-4AE1-9385-29C27E98651B}" type="pres">
      <dgm:prSet presAssocID="{70C5A6C4-46C1-4DC7-9F46-B9C2B9EA09EF}" presName="iconBgRect" presStyleLbl="bgShp" presStyleIdx="0" presStyleCnt="5"/>
      <dgm:spPr>
        <a:prstGeom prst="round2DiagRect">
          <a:avLst>
            <a:gd name="adj1" fmla="val 29727"/>
            <a:gd name="adj2" fmla="val 0"/>
          </a:avLst>
        </a:prstGeom>
      </dgm:spPr>
    </dgm:pt>
    <dgm:pt modelId="{C27E06EE-2AF7-444D-A649-1034519B63AB}" type="pres">
      <dgm:prSet presAssocID="{70C5A6C4-46C1-4DC7-9F46-B9C2B9EA09EF}"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A887DEBE-EB10-4ADC-AEBD-B6A2DDC947E8}" type="pres">
      <dgm:prSet presAssocID="{70C5A6C4-46C1-4DC7-9F46-B9C2B9EA09EF}" presName="spaceRect" presStyleCnt="0"/>
      <dgm:spPr/>
    </dgm:pt>
    <dgm:pt modelId="{F791AF7A-2097-4294-A30D-13828653FEB0}" type="pres">
      <dgm:prSet presAssocID="{70C5A6C4-46C1-4DC7-9F46-B9C2B9EA09EF}" presName="textRect" presStyleLbl="revTx" presStyleIdx="0" presStyleCnt="5">
        <dgm:presLayoutVars>
          <dgm:chMax val="1"/>
          <dgm:chPref val="1"/>
        </dgm:presLayoutVars>
      </dgm:prSet>
      <dgm:spPr/>
    </dgm:pt>
    <dgm:pt modelId="{8876B310-D57F-470C-8452-D90FF25AF007}" type="pres">
      <dgm:prSet presAssocID="{FE1824C7-A529-4D48-8D39-7A051AC13770}" presName="sibTrans" presStyleCnt="0"/>
      <dgm:spPr/>
    </dgm:pt>
    <dgm:pt modelId="{76F6433C-79F7-423E-AEA9-9E8DD4248015}" type="pres">
      <dgm:prSet presAssocID="{07D4305B-7658-4208-9D99-D613A7892A53}" presName="compNode" presStyleCnt="0"/>
      <dgm:spPr/>
    </dgm:pt>
    <dgm:pt modelId="{49499EA7-1B27-4A9D-B70F-6C143F5FE279}" type="pres">
      <dgm:prSet presAssocID="{07D4305B-7658-4208-9D99-D613A7892A53}" presName="iconBgRect" presStyleLbl="bgShp" presStyleIdx="1" presStyleCnt="5"/>
      <dgm:spPr>
        <a:prstGeom prst="round2DiagRect">
          <a:avLst>
            <a:gd name="adj1" fmla="val 29727"/>
            <a:gd name="adj2" fmla="val 0"/>
          </a:avLst>
        </a:prstGeom>
      </dgm:spPr>
    </dgm:pt>
    <dgm:pt modelId="{31E7F319-2545-433F-BA3D-38CFF4266415}" type="pres">
      <dgm:prSet presAssocID="{07D4305B-7658-4208-9D99-D613A7892A53}"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r chart"/>
        </a:ext>
      </dgm:extLst>
    </dgm:pt>
    <dgm:pt modelId="{02B0148A-C3A8-4D0D-B8D1-10D008C6D24E}" type="pres">
      <dgm:prSet presAssocID="{07D4305B-7658-4208-9D99-D613A7892A53}" presName="spaceRect" presStyleCnt="0"/>
      <dgm:spPr/>
    </dgm:pt>
    <dgm:pt modelId="{1A931BC0-A808-4F43-916D-644443196A32}" type="pres">
      <dgm:prSet presAssocID="{07D4305B-7658-4208-9D99-D613A7892A53}" presName="textRect" presStyleLbl="revTx" presStyleIdx="1" presStyleCnt="5">
        <dgm:presLayoutVars>
          <dgm:chMax val="1"/>
          <dgm:chPref val="1"/>
        </dgm:presLayoutVars>
      </dgm:prSet>
      <dgm:spPr/>
    </dgm:pt>
    <dgm:pt modelId="{3D299B49-2A1E-4339-8DFA-9549D750BBB6}" type="pres">
      <dgm:prSet presAssocID="{006066CD-EAEF-4B66-8D39-61EE56212919}" presName="sibTrans" presStyleCnt="0"/>
      <dgm:spPr/>
    </dgm:pt>
    <dgm:pt modelId="{7A9C826D-9908-4EE6-91FD-2BA06CB5B698}" type="pres">
      <dgm:prSet presAssocID="{D179B845-164D-4D66-9712-3B4F7BA2C9D2}" presName="compNode" presStyleCnt="0"/>
      <dgm:spPr/>
    </dgm:pt>
    <dgm:pt modelId="{9101D7AE-0AF7-4EDD-B39D-584AF1208239}" type="pres">
      <dgm:prSet presAssocID="{D179B845-164D-4D66-9712-3B4F7BA2C9D2}" presName="iconBgRect" presStyleLbl="bgShp" presStyleIdx="2" presStyleCnt="5"/>
      <dgm:spPr>
        <a:prstGeom prst="round2DiagRect">
          <a:avLst>
            <a:gd name="adj1" fmla="val 29727"/>
            <a:gd name="adj2" fmla="val 0"/>
          </a:avLst>
        </a:prstGeom>
      </dgm:spPr>
    </dgm:pt>
    <dgm:pt modelId="{03EF46AF-903A-4C19-9735-2C01A36FD880}" type="pres">
      <dgm:prSet presAssocID="{D179B845-164D-4D66-9712-3B4F7BA2C9D2}"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icroscope"/>
        </a:ext>
      </dgm:extLst>
    </dgm:pt>
    <dgm:pt modelId="{2630909C-8B0B-4FCE-8A29-54A2A03AA270}" type="pres">
      <dgm:prSet presAssocID="{D179B845-164D-4D66-9712-3B4F7BA2C9D2}" presName="spaceRect" presStyleCnt="0"/>
      <dgm:spPr/>
    </dgm:pt>
    <dgm:pt modelId="{D04E78DF-2C49-45CF-A8AF-5C8CCA5076F8}" type="pres">
      <dgm:prSet presAssocID="{D179B845-164D-4D66-9712-3B4F7BA2C9D2}" presName="textRect" presStyleLbl="revTx" presStyleIdx="2" presStyleCnt="5">
        <dgm:presLayoutVars>
          <dgm:chMax val="1"/>
          <dgm:chPref val="1"/>
        </dgm:presLayoutVars>
      </dgm:prSet>
      <dgm:spPr/>
    </dgm:pt>
    <dgm:pt modelId="{5BC5E282-47C3-46BD-A03D-65D7F2897C8F}" type="pres">
      <dgm:prSet presAssocID="{E3C7BE26-58F5-4559-8356-78E9C90AFD94}" presName="sibTrans" presStyleCnt="0"/>
      <dgm:spPr/>
    </dgm:pt>
    <dgm:pt modelId="{EFD9E592-1ED3-4078-AB45-44D03594107A}" type="pres">
      <dgm:prSet presAssocID="{E0945552-E925-46E7-A46A-B1A5D09459C9}" presName="compNode" presStyleCnt="0"/>
      <dgm:spPr/>
    </dgm:pt>
    <dgm:pt modelId="{00A7CB16-F332-4799-8072-C1902BC0B1AD}" type="pres">
      <dgm:prSet presAssocID="{E0945552-E925-46E7-A46A-B1A5D09459C9}" presName="iconBgRect" presStyleLbl="bgShp" presStyleIdx="3" presStyleCnt="5"/>
      <dgm:spPr>
        <a:prstGeom prst="round2DiagRect">
          <a:avLst>
            <a:gd name="adj1" fmla="val 29727"/>
            <a:gd name="adj2" fmla="val 0"/>
          </a:avLst>
        </a:prstGeom>
      </dgm:spPr>
    </dgm:pt>
    <dgm:pt modelId="{91C7E36D-71C0-42CC-A0C4-9EC54491E5F2}" type="pres">
      <dgm:prSet presAssocID="{E0945552-E925-46E7-A46A-B1A5D09459C9}"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Earth Globe Americas"/>
        </a:ext>
      </dgm:extLst>
    </dgm:pt>
    <dgm:pt modelId="{CDAE5759-E722-4B40-896A-77595C1CEAC0}" type="pres">
      <dgm:prSet presAssocID="{E0945552-E925-46E7-A46A-B1A5D09459C9}" presName="spaceRect" presStyleCnt="0"/>
      <dgm:spPr/>
    </dgm:pt>
    <dgm:pt modelId="{D8872586-0F1C-43A1-A147-840E83752641}" type="pres">
      <dgm:prSet presAssocID="{E0945552-E925-46E7-A46A-B1A5D09459C9}" presName="textRect" presStyleLbl="revTx" presStyleIdx="3" presStyleCnt="5">
        <dgm:presLayoutVars>
          <dgm:chMax val="1"/>
          <dgm:chPref val="1"/>
        </dgm:presLayoutVars>
      </dgm:prSet>
      <dgm:spPr/>
    </dgm:pt>
    <dgm:pt modelId="{1FD18951-D908-4ACB-BC53-EED8228AB7E4}" type="pres">
      <dgm:prSet presAssocID="{A58FB1A4-B32D-4AA6-8C8E-CC1C2663D5E3}" presName="sibTrans" presStyleCnt="0"/>
      <dgm:spPr/>
    </dgm:pt>
    <dgm:pt modelId="{648B2EC2-0857-4B0C-A753-D535966C6D44}" type="pres">
      <dgm:prSet presAssocID="{190E164A-E34B-4801-965E-1FCE79B42164}" presName="compNode" presStyleCnt="0"/>
      <dgm:spPr/>
    </dgm:pt>
    <dgm:pt modelId="{20DF0A9C-93C3-4755-B80A-CB1912C6A3E6}" type="pres">
      <dgm:prSet presAssocID="{190E164A-E34B-4801-965E-1FCE79B42164}" presName="iconBgRect" presStyleLbl="bgShp" presStyleIdx="4" presStyleCnt="5"/>
      <dgm:spPr>
        <a:prstGeom prst="round2DiagRect">
          <a:avLst>
            <a:gd name="adj1" fmla="val 29727"/>
            <a:gd name="adj2" fmla="val 0"/>
          </a:avLst>
        </a:prstGeom>
      </dgm:spPr>
    </dgm:pt>
    <dgm:pt modelId="{5D4E1D7D-8A49-4A8C-944A-7E305368569A}" type="pres">
      <dgm:prSet presAssocID="{190E164A-E34B-4801-965E-1FCE79B42164}"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Earth Globe Europe-Africa"/>
        </a:ext>
      </dgm:extLst>
    </dgm:pt>
    <dgm:pt modelId="{BE7BD993-4F9A-4951-BA19-B97A1E69E29D}" type="pres">
      <dgm:prSet presAssocID="{190E164A-E34B-4801-965E-1FCE79B42164}" presName="spaceRect" presStyleCnt="0"/>
      <dgm:spPr/>
    </dgm:pt>
    <dgm:pt modelId="{D3B8A9A5-4230-4997-A705-95F2918BCAC7}" type="pres">
      <dgm:prSet presAssocID="{190E164A-E34B-4801-965E-1FCE79B42164}" presName="textRect" presStyleLbl="revTx" presStyleIdx="4" presStyleCnt="5">
        <dgm:presLayoutVars>
          <dgm:chMax val="1"/>
          <dgm:chPref val="1"/>
        </dgm:presLayoutVars>
      </dgm:prSet>
      <dgm:spPr/>
    </dgm:pt>
  </dgm:ptLst>
  <dgm:cxnLst>
    <dgm:cxn modelId="{7C01F528-C09A-4A0E-966F-7DDB2BB49D7D}" srcId="{D4445850-52C0-47AA-96D0-BB8A35C71A7B}" destId="{70C5A6C4-46C1-4DC7-9F46-B9C2B9EA09EF}" srcOrd="0" destOrd="0" parTransId="{D2B9A010-243D-47CF-B529-49E36B7A757B}" sibTransId="{FE1824C7-A529-4D48-8D39-7A051AC13770}"/>
    <dgm:cxn modelId="{B69DC037-760C-4B69-A2FF-AD33802406BB}" srcId="{D4445850-52C0-47AA-96D0-BB8A35C71A7B}" destId="{D179B845-164D-4D66-9712-3B4F7BA2C9D2}" srcOrd="2" destOrd="0" parTransId="{E411BF89-EBBF-4BEC-8B1D-A6C6662673DC}" sibTransId="{E3C7BE26-58F5-4559-8356-78E9C90AFD94}"/>
    <dgm:cxn modelId="{341D8E42-AAFF-428D-B690-E4F191198BAB}" srcId="{D4445850-52C0-47AA-96D0-BB8A35C71A7B}" destId="{E0945552-E925-46E7-A46A-B1A5D09459C9}" srcOrd="3" destOrd="0" parTransId="{29E220B3-8535-488B-BAD1-4AD8D87145AB}" sibTransId="{A58FB1A4-B32D-4AA6-8C8E-CC1C2663D5E3}"/>
    <dgm:cxn modelId="{0F159D70-8C13-4EA8-ADAA-63F5E1A8A096}" type="presOf" srcId="{190E164A-E34B-4801-965E-1FCE79B42164}" destId="{D3B8A9A5-4230-4997-A705-95F2918BCAC7}" srcOrd="0" destOrd="0" presId="urn:microsoft.com/office/officeart/2018/5/layout/IconLeafLabelList"/>
    <dgm:cxn modelId="{24832D72-4B0C-4E76-BA45-C61F96BE37BE}" type="presOf" srcId="{07D4305B-7658-4208-9D99-D613A7892A53}" destId="{1A931BC0-A808-4F43-916D-644443196A32}" srcOrd="0" destOrd="0" presId="urn:microsoft.com/office/officeart/2018/5/layout/IconLeafLabelList"/>
    <dgm:cxn modelId="{6DA4E35A-7A5F-4C93-A7D3-3ADC16582F76}" srcId="{D4445850-52C0-47AA-96D0-BB8A35C71A7B}" destId="{07D4305B-7658-4208-9D99-D613A7892A53}" srcOrd="1" destOrd="0" parTransId="{9A1A004C-9795-4616-BF8E-A40A174C37B6}" sibTransId="{006066CD-EAEF-4B66-8D39-61EE56212919}"/>
    <dgm:cxn modelId="{AEB4BDA1-E7DF-41D2-829F-704267CB0FBC}" type="presOf" srcId="{D4445850-52C0-47AA-96D0-BB8A35C71A7B}" destId="{895EF6C4-9279-4B05-B1FD-1FE66A923E2B}" srcOrd="0" destOrd="0" presId="urn:microsoft.com/office/officeart/2018/5/layout/IconLeafLabelList"/>
    <dgm:cxn modelId="{1FAD62B2-0FA4-4D2D-8A96-A13C8EEFD53E}" srcId="{D4445850-52C0-47AA-96D0-BB8A35C71A7B}" destId="{190E164A-E34B-4801-965E-1FCE79B42164}" srcOrd="4" destOrd="0" parTransId="{24DA5BC6-6C96-4DB4-B763-214B8E7BDF29}" sibTransId="{DFA493BC-1A94-4D60-9593-52F1771809E0}"/>
    <dgm:cxn modelId="{D44506DD-88EF-4DA5-84A5-2E9FFFC67C6B}" type="presOf" srcId="{70C5A6C4-46C1-4DC7-9F46-B9C2B9EA09EF}" destId="{F791AF7A-2097-4294-A30D-13828653FEB0}" srcOrd="0" destOrd="0" presId="urn:microsoft.com/office/officeart/2018/5/layout/IconLeafLabelList"/>
    <dgm:cxn modelId="{E27720FB-327D-48A7-890F-06E8D78C2764}" type="presOf" srcId="{E0945552-E925-46E7-A46A-B1A5D09459C9}" destId="{D8872586-0F1C-43A1-A147-840E83752641}" srcOrd="0" destOrd="0" presId="urn:microsoft.com/office/officeart/2018/5/layout/IconLeafLabelList"/>
    <dgm:cxn modelId="{EE50B1FB-2DF8-40ED-BA9F-802EE36F51A5}" type="presOf" srcId="{D179B845-164D-4D66-9712-3B4F7BA2C9D2}" destId="{D04E78DF-2C49-45CF-A8AF-5C8CCA5076F8}" srcOrd="0" destOrd="0" presId="urn:microsoft.com/office/officeart/2018/5/layout/IconLeafLabelList"/>
    <dgm:cxn modelId="{7A5A634F-599E-47AF-B404-87DEDF058103}" type="presParOf" srcId="{895EF6C4-9279-4B05-B1FD-1FE66A923E2B}" destId="{AEF54A87-ED2A-4EA5-B196-054B1521B2D6}" srcOrd="0" destOrd="0" presId="urn:microsoft.com/office/officeart/2018/5/layout/IconLeafLabelList"/>
    <dgm:cxn modelId="{DB35FE50-7BA9-4659-A42B-D0DE1FC824A3}" type="presParOf" srcId="{AEF54A87-ED2A-4EA5-B196-054B1521B2D6}" destId="{5AE45113-24A0-4AE1-9385-29C27E98651B}" srcOrd="0" destOrd="0" presId="urn:microsoft.com/office/officeart/2018/5/layout/IconLeafLabelList"/>
    <dgm:cxn modelId="{828EDD0A-B519-472A-BC53-F236E0C3221F}" type="presParOf" srcId="{AEF54A87-ED2A-4EA5-B196-054B1521B2D6}" destId="{C27E06EE-2AF7-444D-A649-1034519B63AB}" srcOrd="1" destOrd="0" presId="urn:microsoft.com/office/officeart/2018/5/layout/IconLeafLabelList"/>
    <dgm:cxn modelId="{3FC22585-BA4B-4477-A939-84A7968329E9}" type="presParOf" srcId="{AEF54A87-ED2A-4EA5-B196-054B1521B2D6}" destId="{A887DEBE-EB10-4ADC-AEBD-B6A2DDC947E8}" srcOrd="2" destOrd="0" presId="urn:microsoft.com/office/officeart/2018/5/layout/IconLeafLabelList"/>
    <dgm:cxn modelId="{F0C7AFCF-24B0-442C-96B6-A159C9EC94D3}" type="presParOf" srcId="{AEF54A87-ED2A-4EA5-B196-054B1521B2D6}" destId="{F791AF7A-2097-4294-A30D-13828653FEB0}" srcOrd="3" destOrd="0" presId="urn:microsoft.com/office/officeart/2018/5/layout/IconLeafLabelList"/>
    <dgm:cxn modelId="{EC0EC513-D2DB-4CED-AB85-7DF85234198B}" type="presParOf" srcId="{895EF6C4-9279-4B05-B1FD-1FE66A923E2B}" destId="{8876B310-D57F-470C-8452-D90FF25AF007}" srcOrd="1" destOrd="0" presId="urn:microsoft.com/office/officeart/2018/5/layout/IconLeafLabelList"/>
    <dgm:cxn modelId="{E697A3C1-7DF2-4B10-AF24-B4D645BFB08E}" type="presParOf" srcId="{895EF6C4-9279-4B05-B1FD-1FE66A923E2B}" destId="{76F6433C-79F7-423E-AEA9-9E8DD4248015}" srcOrd="2" destOrd="0" presId="urn:microsoft.com/office/officeart/2018/5/layout/IconLeafLabelList"/>
    <dgm:cxn modelId="{227B29C7-99E8-4F67-9036-E3F2CE3B66B8}" type="presParOf" srcId="{76F6433C-79F7-423E-AEA9-9E8DD4248015}" destId="{49499EA7-1B27-4A9D-B70F-6C143F5FE279}" srcOrd="0" destOrd="0" presId="urn:microsoft.com/office/officeart/2018/5/layout/IconLeafLabelList"/>
    <dgm:cxn modelId="{42BFE16D-244C-4B25-A3B4-949CEC5633E8}" type="presParOf" srcId="{76F6433C-79F7-423E-AEA9-9E8DD4248015}" destId="{31E7F319-2545-433F-BA3D-38CFF4266415}" srcOrd="1" destOrd="0" presId="urn:microsoft.com/office/officeart/2018/5/layout/IconLeafLabelList"/>
    <dgm:cxn modelId="{916C1B26-42FF-4F7B-8642-4904CBAA5E94}" type="presParOf" srcId="{76F6433C-79F7-423E-AEA9-9E8DD4248015}" destId="{02B0148A-C3A8-4D0D-B8D1-10D008C6D24E}" srcOrd="2" destOrd="0" presId="urn:microsoft.com/office/officeart/2018/5/layout/IconLeafLabelList"/>
    <dgm:cxn modelId="{01633F9E-67BB-45AB-9A0D-D95FBF46FA5E}" type="presParOf" srcId="{76F6433C-79F7-423E-AEA9-9E8DD4248015}" destId="{1A931BC0-A808-4F43-916D-644443196A32}" srcOrd="3" destOrd="0" presId="urn:microsoft.com/office/officeart/2018/5/layout/IconLeafLabelList"/>
    <dgm:cxn modelId="{1954EABC-B5F1-4FA3-AEF9-EEFDD8BA4119}" type="presParOf" srcId="{895EF6C4-9279-4B05-B1FD-1FE66A923E2B}" destId="{3D299B49-2A1E-4339-8DFA-9549D750BBB6}" srcOrd="3" destOrd="0" presId="urn:microsoft.com/office/officeart/2018/5/layout/IconLeafLabelList"/>
    <dgm:cxn modelId="{D612BD79-5703-4890-A807-CA2805F9A521}" type="presParOf" srcId="{895EF6C4-9279-4B05-B1FD-1FE66A923E2B}" destId="{7A9C826D-9908-4EE6-91FD-2BA06CB5B698}" srcOrd="4" destOrd="0" presId="urn:microsoft.com/office/officeart/2018/5/layout/IconLeafLabelList"/>
    <dgm:cxn modelId="{D20B7FA7-F52D-46E8-B070-344872E1BF16}" type="presParOf" srcId="{7A9C826D-9908-4EE6-91FD-2BA06CB5B698}" destId="{9101D7AE-0AF7-4EDD-B39D-584AF1208239}" srcOrd="0" destOrd="0" presId="urn:microsoft.com/office/officeart/2018/5/layout/IconLeafLabelList"/>
    <dgm:cxn modelId="{909278A0-47F6-4372-BD52-062605CFF0F0}" type="presParOf" srcId="{7A9C826D-9908-4EE6-91FD-2BA06CB5B698}" destId="{03EF46AF-903A-4C19-9735-2C01A36FD880}" srcOrd="1" destOrd="0" presId="urn:microsoft.com/office/officeart/2018/5/layout/IconLeafLabelList"/>
    <dgm:cxn modelId="{CDB90C74-DA24-4AA0-A35C-8159816C0B4B}" type="presParOf" srcId="{7A9C826D-9908-4EE6-91FD-2BA06CB5B698}" destId="{2630909C-8B0B-4FCE-8A29-54A2A03AA270}" srcOrd="2" destOrd="0" presId="urn:microsoft.com/office/officeart/2018/5/layout/IconLeafLabelList"/>
    <dgm:cxn modelId="{914AF0DE-8B51-4313-839C-2CCB3613EE72}" type="presParOf" srcId="{7A9C826D-9908-4EE6-91FD-2BA06CB5B698}" destId="{D04E78DF-2C49-45CF-A8AF-5C8CCA5076F8}" srcOrd="3" destOrd="0" presId="urn:microsoft.com/office/officeart/2018/5/layout/IconLeafLabelList"/>
    <dgm:cxn modelId="{599F1218-AF6D-4BFE-98A6-41EF6EE38EA6}" type="presParOf" srcId="{895EF6C4-9279-4B05-B1FD-1FE66A923E2B}" destId="{5BC5E282-47C3-46BD-A03D-65D7F2897C8F}" srcOrd="5" destOrd="0" presId="urn:microsoft.com/office/officeart/2018/5/layout/IconLeafLabelList"/>
    <dgm:cxn modelId="{0AE96A91-F5F4-4E46-9DC8-06C64511577E}" type="presParOf" srcId="{895EF6C4-9279-4B05-B1FD-1FE66A923E2B}" destId="{EFD9E592-1ED3-4078-AB45-44D03594107A}" srcOrd="6" destOrd="0" presId="urn:microsoft.com/office/officeart/2018/5/layout/IconLeafLabelList"/>
    <dgm:cxn modelId="{D8A11E51-3A48-4F83-B90A-55C289987E76}" type="presParOf" srcId="{EFD9E592-1ED3-4078-AB45-44D03594107A}" destId="{00A7CB16-F332-4799-8072-C1902BC0B1AD}" srcOrd="0" destOrd="0" presId="urn:microsoft.com/office/officeart/2018/5/layout/IconLeafLabelList"/>
    <dgm:cxn modelId="{7C761C66-0E26-45CF-B1F3-949309460628}" type="presParOf" srcId="{EFD9E592-1ED3-4078-AB45-44D03594107A}" destId="{91C7E36D-71C0-42CC-A0C4-9EC54491E5F2}" srcOrd="1" destOrd="0" presId="urn:microsoft.com/office/officeart/2018/5/layout/IconLeafLabelList"/>
    <dgm:cxn modelId="{B60CD508-A0BB-4252-A8E9-F1727960B912}" type="presParOf" srcId="{EFD9E592-1ED3-4078-AB45-44D03594107A}" destId="{CDAE5759-E722-4B40-896A-77595C1CEAC0}" srcOrd="2" destOrd="0" presId="urn:microsoft.com/office/officeart/2018/5/layout/IconLeafLabelList"/>
    <dgm:cxn modelId="{C2589072-D253-4288-99A8-56EB49CBD152}" type="presParOf" srcId="{EFD9E592-1ED3-4078-AB45-44D03594107A}" destId="{D8872586-0F1C-43A1-A147-840E83752641}" srcOrd="3" destOrd="0" presId="urn:microsoft.com/office/officeart/2018/5/layout/IconLeafLabelList"/>
    <dgm:cxn modelId="{633B6DC4-30E8-4E79-9DFF-FCE3C994B7D8}" type="presParOf" srcId="{895EF6C4-9279-4B05-B1FD-1FE66A923E2B}" destId="{1FD18951-D908-4ACB-BC53-EED8228AB7E4}" srcOrd="7" destOrd="0" presId="urn:microsoft.com/office/officeart/2018/5/layout/IconLeafLabelList"/>
    <dgm:cxn modelId="{18CA8BC5-8FCF-4274-8051-D51EB0CDD671}" type="presParOf" srcId="{895EF6C4-9279-4B05-B1FD-1FE66A923E2B}" destId="{648B2EC2-0857-4B0C-A753-D535966C6D44}" srcOrd="8" destOrd="0" presId="urn:microsoft.com/office/officeart/2018/5/layout/IconLeafLabelList"/>
    <dgm:cxn modelId="{418DAB53-495C-4405-B647-22BBA2932A98}" type="presParOf" srcId="{648B2EC2-0857-4B0C-A753-D535966C6D44}" destId="{20DF0A9C-93C3-4755-B80A-CB1912C6A3E6}" srcOrd="0" destOrd="0" presId="urn:microsoft.com/office/officeart/2018/5/layout/IconLeafLabelList"/>
    <dgm:cxn modelId="{DBEEBA9B-C041-4899-A77B-29E4AF8D709B}" type="presParOf" srcId="{648B2EC2-0857-4B0C-A753-D535966C6D44}" destId="{5D4E1D7D-8A49-4A8C-944A-7E305368569A}" srcOrd="1" destOrd="0" presId="urn:microsoft.com/office/officeart/2018/5/layout/IconLeafLabelList"/>
    <dgm:cxn modelId="{8709B7E6-48EC-43FF-BD98-FEACE0BD9E4F}" type="presParOf" srcId="{648B2EC2-0857-4B0C-A753-D535966C6D44}" destId="{BE7BD993-4F9A-4951-BA19-B97A1E69E29D}" srcOrd="2" destOrd="0" presId="urn:microsoft.com/office/officeart/2018/5/layout/IconLeafLabelList"/>
    <dgm:cxn modelId="{75DBFDD3-269A-455E-9A14-33F4A9AA26B7}" type="presParOf" srcId="{648B2EC2-0857-4B0C-A753-D535966C6D44}" destId="{D3B8A9A5-4230-4997-A705-95F2918BCAC7}"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E45113-24A0-4AE1-9385-29C27E98651B}">
      <dsp:nvSpPr>
        <dsp:cNvPr id="0" name=""/>
        <dsp:cNvSpPr/>
      </dsp:nvSpPr>
      <dsp:spPr>
        <a:xfrm>
          <a:off x="270427" y="802164"/>
          <a:ext cx="843873" cy="843873"/>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7E06EE-2AF7-444D-A649-1034519B63AB}">
      <dsp:nvSpPr>
        <dsp:cNvPr id="0" name=""/>
        <dsp:cNvSpPr/>
      </dsp:nvSpPr>
      <dsp:spPr>
        <a:xfrm>
          <a:off x="450268" y="982006"/>
          <a:ext cx="484189" cy="48418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791AF7A-2097-4294-A30D-13828653FEB0}">
      <dsp:nvSpPr>
        <dsp:cNvPr id="0" name=""/>
        <dsp:cNvSpPr/>
      </dsp:nvSpPr>
      <dsp:spPr>
        <a:xfrm>
          <a:off x="664" y="1908883"/>
          <a:ext cx="1383398" cy="553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cap="all"/>
          </a:pPr>
          <a:r>
            <a:rPr lang="en-US" sz="1700" kern="1200"/>
            <a:t>English</a:t>
          </a:r>
        </a:p>
      </dsp:txBody>
      <dsp:txXfrm>
        <a:off x="664" y="1908883"/>
        <a:ext cx="1383398" cy="553359"/>
      </dsp:txXfrm>
    </dsp:sp>
    <dsp:sp modelId="{49499EA7-1B27-4A9D-B70F-6C143F5FE279}">
      <dsp:nvSpPr>
        <dsp:cNvPr id="0" name=""/>
        <dsp:cNvSpPr/>
      </dsp:nvSpPr>
      <dsp:spPr>
        <a:xfrm>
          <a:off x="1895920" y="802164"/>
          <a:ext cx="843873" cy="843873"/>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E7F319-2545-433F-BA3D-38CFF4266415}">
      <dsp:nvSpPr>
        <dsp:cNvPr id="0" name=""/>
        <dsp:cNvSpPr/>
      </dsp:nvSpPr>
      <dsp:spPr>
        <a:xfrm>
          <a:off x="2075762" y="982006"/>
          <a:ext cx="484189" cy="48418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A931BC0-A808-4F43-916D-644443196A32}">
      <dsp:nvSpPr>
        <dsp:cNvPr id="0" name=""/>
        <dsp:cNvSpPr/>
      </dsp:nvSpPr>
      <dsp:spPr>
        <a:xfrm>
          <a:off x="1626157" y="1908883"/>
          <a:ext cx="1383398" cy="553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cap="all"/>
          </a:pPr>
          <a:r>
            <a:rPr lang="en-US" sz="1700" kern="1200"/>
            <a:t>Math</a:t>
          </a:r>
        </a:p>
      </dsp:txBody>
      <dsp:txXfrm>
        <a:off x="1626157" y="1908883"/>
        <a:ext cx="1383398" cy="553359"/>
      </dsp:txXfrm>
    </dsp:sp>
    <dsp:sp modelId="{9101D7AE-0AF7-4EDD-B39D-584AF1208239}">
      <dsp:nvSpPr>
        <dsp:cNvPr id="0" name=""/>
        <dsp:cNvSpPr/>
      </dsp:nvSpPr>
      <dsp:spPr>
        <a:xfrm>
          <a:off x="3521413" y="802164"/>
          <a:ext cx="843873" cy="843873"/>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EF46AF-903A-4C19-9735-2C01A36FD880}">
      <dsp:nvSpPr>
        <dsp:cNvPr id="0" name=""/>
        <dsp:cNvSpPr/>
      </dsp:nvSpPr>
      <dsp:spPr>
        <a:xfrm>
          <a:off x="3701255" y="982006"/>
          <a:ext cx="484189" cy="48418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04E78DF-2C49-45CF-A8AF-5C8CCA5076F8}">
      <dsp:nvSpPr>
        <dsp:cNvPr id="0" name=""/>
        <dsp:cNvSpPr/>
      </dsp:nvSpPr>
      <dsp:spPr>
        <a:xfrm>
          <a:off x="3251650" y="1908883"/>
          <a:ext cx="1383398" cy="553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cap="all"/>
          </a:pPr>
          <a:r>
            <a:rPr lang="en-US" sz="1700" kern="1200"/>
            <a:t>Science</a:t>
          </a:r>
        </a:p>
      </dsp:txBody>
      <dsp:txXfrm>
        <a:off x="3251650" y="1908883"/>
        <a:ext cx="1383398" cy="553359"/>
      </dsp:txXfrm>
    </dsp:sp>
    <dsp:sp modelId="{00A7CB16-F332-4799-8072-C1902BC0B1AD}">
      <dsp:nvSpPr>
        <dsp:cNvPr id="0" name=""/>
        <dsp:cNvSpPr/>
      </dsp:nvSpPr>
      <dsp:spPr>
        <a:xfrm>
          <a:off x="5146906" y="802164"/>
          <a:ext cx="843873" cy="843873"/>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C7E36D-71C0-42CC-A0C4-9EC54491E5F2}">
      <dsp:nvSpPr>
        <dsp:cNvPr id="0" name=""/>
        <dsp:cNvSpPr/>
      </dsp:nvSpPr>
      <dsp:spPr>
        <a:xfrm>
          <a:off x="5326748" y="982006"/>
          <a:ext cx="484189" cy="48418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8872586-0F1C-43A1-A147-840E83752641}">
      <dsp:nvSpPr>
        <dsp:cNvPr id="0" name=""/>
        <dsp:cNvSpPr/>
      </dsp:nvSpPr>
      <dsp:spPr>
        <a:xfrm>
          <a:off x="4877143" y="1908883"/>
          <a:ext cx="1383398" cy="553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cap="all"/>
          </a:pPr>
          <a:r>
            <a:rPr lang="en-US" sz="1700" kern="1200"/>
            <a:t>Social Studies</a:t>
          </a:r>
        </a:p>
      </dsp:txBody>
      <dsp:txXfrm>
        <a:off x="4877143" y="1908883"/>
        <a:ext cx="1383398" cy="553359"/>
      </dsp:txXfrm>
    </dsp:sp>
    <dsp:sp modelId="{20DF0A9C-93C3-4755-B80A-CB1912C6A3E6}">
      <dsp:nvSpPr>
        <dsp:cNvPr id="0" name=""/>
        <dsp:cNvSpPr/>
      </dsp:nvSpPr>
      <dsp:spPr>
        <a:xfrm>
          <a:off x="6772399" y="802164"/>
          <a:ext cx="843873" cy="843873"/>
        </a:xfrm>
        <a:prstGeom prst="round2DiagRect">
          <a:avLst>
            <a:gd name="adj1" fmla="val 29727"/>
            <a:gd name="adj2" fmla="val 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4E1D7D-8A49-4A8C-944A-7E305368569A}">
      <dsp:nvSpPr>
        <dsp:cNvPr id="0" name=""/>
        <dsp:cNvSpPr/>
      </dsp:nvSpPr>
      <dsp:spPr>
        <a:xfrm>
          <a:off x="6952241" y="982006"/>
          <a:ext cx="484189" cy="48418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3B8A9A5-4230-4997-A705-95F2918BCAC7}">
      <dsp:nvSpPr>
        <dsp:cNvPr id="0" name=""/>
        <dsp:cNvSpPr/>
      </dsp:nvSpPr>
      <dsp:spPr>
        <a:xfrm>
          <a:off x="6502637" y="1908883"/>
          <a:ext cx="1383398" cy="553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cap="all"/>
          </a:pPr>
          <a:r>
            <a:rPr lang="en-US" sz="1700" kern="1200"/>
            <a:t>World Language</a:t>
          </a:r>
        </a:p>
      </dsp:txBody>
      <dsp:txXfrm>
        <a:off x="6502637" y="1908883"/>
        <a:ext cx="1383398" cy="553359"/>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bdb55dc3dc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bdb55dc3dc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bdb55dc3dc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bdb55dc3dc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c548e7ba8b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 name="Google Shape;105;gc548e7ba8b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bdb55dc3dc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bdb55dc3dc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c44c4e0ed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c44c4e0ed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c45b26f00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c45b26f00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c358e45934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c358e45934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79217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2090926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0078518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0926147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223478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11/13/2024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5038298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11/13/2024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3898140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8175397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954300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6903914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2250300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954106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CFE2F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0"/>
              </a:spcBef>
              <a:spcAft>
                <a:spcPts val="0"/>
              </a:spcAft>
              <a:buClr>
                <a:schemeClr val="dk2"/>
              </a:buClr>
              <a:buSzPts val="1400"/>
              <a:buChar char="○"/>
              <a:defRPr>
                <a:solidFill>
                  <a:schemeClr val="dk2"/>
                </a:solidFill>
              </a:defRPr>
            </a:lvl2pPr>
            <a:lvl3pPr marL="1371600" lvl="2" indent="-317500" rtl="0">
              <a:lnSpc>
                <a:spcPct val="115000"/>
              </a:lnSpc>
              <a:spcBef>
                <a:spcPts val="0"/>
              </a:spcBef>
              <a:spcAft>
                <a:spcPts val="0"/>
              </a:spcAft>
              <a:buClr>
                <a:schemeClr val="dk2"/>
              </a:buClr>
              <a:buSzPts val="1400"/>
              <a:buChar char="■"/>
              <a:defRPr>
                <a:solidFill>
                  <a:schemeClr val="dk2"/>
                </a:solidFill>
              </a:defRPr>
            </a:lvl3pPr>
            <a:lvl4pPr marL="1828800" lvl="3" indent="-317500" rtl="0">
              <a:lnSpc>
                <a:spcPct val="115000"/>
              </a:lnSpc>
              <a:spcBef>
                <a:spcPts val="0"/>
              </a:spcBef>
              <a:spcAft>
                <a:spcPts val="0"/>
              </a:spcAft>
              <a:buClr>
                <a:schemeClr val="dk2"/>
              </a:buClr>
              <a:buSzPts val="1400"/>
              <a:buChar char="●"/>
              <a:defRPr>
                <a:solidFill>
                  <a:schemeClr val="dk2"/>
                </a:solidFill>
              </a:defRPr>
            </a:lvl4pPr>
            <a:lvl5pPr marL="2286000" lvl="4" indent="-317500" rtl="0">
              <a:lnSpc>
                <a:spcPct val="115000"/>
              </a:lnSpc>
              <a:spcBef>
                <a:spcPts val="0"/>
              </a:spcBef>
              <a:spcAft>
                <a:spcPts val="0"/>
              </a:spcAft>
              <a:buClr>
                <a:schemeClr val="dk2"/>
              </a:buClr>
              <a:buSzPts val="1400"/>
              <a:buChar char="○"/>
              <a:defRPr>
                <a:solidFill>
                  <a:schemeClr val="dk2"/>
                </a:solidFill>
              </a:defRPr>
            </a:lvl5pPr>
            <a:lvl6pPr marL="2743200" lvl="5" indent="-317500" rtl="0">
              <a:lnSpc>
                <a:spcPct val="115000"/>
              </a:lnSpc>
              <a:spcBef>
                <a:spcPts val="0"/>
              </a:spcBef>
              <a:spcAft>
                <a:spcPts val="0"/>
              </a:spcAft>
              <a:buClr>
                <a:schemeClr val="dk2"/>
              </a:buClr>
              <a:buSzPts val="1400"/>
              <a:buChar char="■"/>
              <a:defRPr>
                <a:solidFill>
                  <a:schemeClr val="dk2"/>
                </a:solidFill>
              </a:defRPr>
            </a:lvl6pPr>
            <a:lvl7pPr marL="3200400" lvl="6" indent="-317500" rtl="0">
              <a:lnSpc>
                <a:spcPct val="115000"/>
              </a:lnSpc>
              <a:spcBef>
                <a:spcPts val="0"/>
              </a:spcBef>
              <a:spcAft>
                <a:spcPts val="0"/>
              </a:spcAft>
              <a:buClr>
                <a:schemeClr val="dk2"/>
              </a:buClr>
              <a:buSzPts val="1400"/>
              <a:buChar char="●"/>
              <a:defRPr>
                <a:solidFill>
                  <a:schemeClr val="dk2"/>
                </a:solidFill>
              </a:defRPr>
            </a:lvl7pPr>
            <a:lvl8pPr marL="3657600" lvl="7" indent="-317500" rtl="0">
              <a:lnSpc>
                <a:spcPct val="115000"/>
              </a:lnSpc>
              <a:spcBef>
                <a:spcPts val="0"/>
              </a:spcBef>
              <a:spcAft>
                <a:spcPts val="0"/>
              </a:spcAft>
              <a:buClr>
                <a:schemeClr val="dk2"/>
              </a:buClr>
              <a:buSzPts val="1400"/>
              <a:buChar char="○"/>
              <a:defRPr>
                <a:solidFill>
                  <a:schemeClr val="dk2"/>
                </a:solidFill>
              </a:defRPr>
            </a:lvl8pPr>
            <a:lvl9pPr marL="4114800" lvl="8" indent="-317500" rtl="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dirty="0"/>
              <a:t>11/13/2024</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46082169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mailto:chrissie.bolt@gcpsk12.org"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hyperlink" Target="mailto:Wanda.Merchant@gcpsk12.org" TargetMode="External"/><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hyperlink" Target="mailto:Sean.Oconnor@gcpsk12.org" TargetMode="External"/><Relationship Id="rId5" Type="http://schemas.openxmlformats.org/officeDocument/2006/relationships/hyperlink" Target="mailto:Brittany.Devitt@gcpsk12.org" TargetMode="External"/><Relationship Id="rId4" Type="http://schemas.openxmlformats.org/officeDocument/2006/relationships/hyperlink" Target="mailto:Aubrey.Banks@gcpsk12.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6.xml"/><Relationship Id="rId5" Type="http://schemas.openxmlformats.org/officeDocument/2006/relationships/image" Target="../media/image7.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0" y="36650"/>
            <a:ext cx="8520600" cy="8703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a:t>Welcome!</a:t>
            </a:r>
            <a:endParaRPr/>
          </a:p>
        </p:txBody>
      </p:sp>
      <p:sp>
        <p:nvSpPr>
          <p:cNvPr id="55" name="Google Shape;55;p13"/>
          <p:cNvSpPr txBox="1">
            <a:spLocks noGrp="1"/>
          </p:cNvSpPr>
          <p:nvPr>
            <p:ph type="subTitle" idx="1"/>
          </p:nvPr>
        </p:nvSpPr>
        <p:spPr>
          <a:xfrm>
            <a:off x="356594" y="798457"/>
            <a:ext cx="8513456" cy="924018"/>
          </a:xfrm>
          <a:prstGeom prst="rect">
            <a:avLst/>
          </a:prstGeom>
        </p:spPr>
        <p:txBody>
          <a:bodyPr spcFirstLastPara="1" wrap="square" lIns="91425" tIns="91425" rIns="91425" bIns="91425" anchor="t" anchorCtr="0">
            <a:normAutofit/>
          </a:bodyPr>
          <a:lstStyle/>
          <a:p>
            <a:pPr marL="0" indent="0"/>
            <a:r>
              <a:rPr lang="en" sz="3900" i="1">
                <a:solidFill>
                  <a:srgbClr val="000000"/>
                </a:solidFill>
              </a:rPr>
              <a:t>Freshman Parent Night</a:t>
            </a:r>
            <a:endParaRPr lang="en-US" sz="3900" i="1">
              <a:solidFill>
                <a:srgbClr val="000000"/>
              </a:solidFill>
            </a:endParaRPr>
          </a:p>
        </p:txBody>
      </p:sp>
      <p:pic>
        <p:nvPicPr>
          <p:cNvPr id="56" name="Google Shape;56;p13" descr="A group of graduates throwing their hands up in the air&#10;&#10;"/>
          <p:cNvPicPr preferRelativeResize="0"/>
          <p:nvPr/>
        </p:nvPicPr>
        <p:blipFill>
          <a:blip r:embed="rId3">
            <a:alphaModFix/>
          </a:blip>
          <a:stretch>
            <a:fillRect/>
          </a:stretch>
        </p:blipFill>
        <p:spPr>
          <a:xfrm>
            <a:off x="2025423" y="1647592"/>
            <a:ext cx="5298023" cy="2858650"/>
          </a:xfrm>
          <a:prstGeom prst="rect">
            <a:avLst/>
          </a:prstGeom>
          <a:ln>
            <a:noFill/>
          </a:ln>
          <a:effectLst>
            <a:softEdge rad="112500"/>
          </a:effectLst>
        </p:spPr>
      </p:pic>
      <p:sp>
        <p:nvSpPr>
          <p:cNvPr id="2" name="TextBox 1">
            <a:extLst>
              <a:ext uri="{FF2B5EF4-FFF2-40B4-BE49-F238E27FC236}">
                <a16:creationId xmlns:a16="http://schemas.microsoft.com/office/drawing/2014/main" id="{99212901-1544-499B-B7A0-93828A7964F5}"/>
              </a:ext>
            </a:extLst>
          </p:cNvPr>
          <p:cNvSpPr txBox="1"/>
          <p:nvPr/>
        </p:nvSpPr>
        <p:spPr>
          <a:xfrm>
            <a:off x="1928004" y="4596801"/>
            <a:ext cx="529877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i="1"/>
              <a:t>CLASS OF 2028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D3D7A-4F31-4E71-8A57-D53E51C1A6E9}"/>
              </a:ext>
            </a:extLst>
          </p:cNvPr>
          <p:cNvSpPr>
            <a:spLocks noGrp="1"/>
          </p:cNvSpPr>
          <p:nvPr>
            <p:ph type="title"/>
          </p:nvPr>
        </p:nvSpPr>
        <p:spPr>
          <a:xfrm>
            <a:off x="437876" y="214941"/>
            <a:ext cx="8394424" cy="572700"/>
          </a:xfrm>
        </p:spPr>
        <p:txBody>
          <a:bodyPr>
            <a:normAutofit fontScale="90000"/>
          </a:bodyPr>
          <a:lstStyle/>
          <a:p>
            <a:pPr algn="ctr"/>
            <a:r>
              <a:rPr lang="en-US" b="1"/>
              <a:t>Dual Enrollment</a:t>
            </a:r>
          </a:p>
        </p:txBody>
      </p:sp>
      <p:sp>
        <p:nvSpPr>
          <p:cNvPr id="3" name="Text Placeholder 2">
            <a:extLst>
              <a:ext uri="{FF2B5EF4-FFF2-40B4-BE49-F238E27FC236}">
                <a16:creationId xmlns:a16="http://schemas.microsoft.com/office/drawing/2014/main" id="{31DD13CE-B009-4A51-9519-0020EF8863AD}"/>
              </a:ext>
            </a:extLst>
          </p:cNvPr>
          <p:cNvSpPr>
            <a:spLocks noGrp="1"/>
          </p:cNvSpPr>
          <p:nvPr>
            <p:ph type="body" idx="1"/>
          </p:nvPr>
        </p:nvSpPr>
        <p:spPr>
          <a:xfrm>
            <a:off x="267168" y="744261"/>
            <a:ext cx="8520600" cy="4269937"/>
          </a:xfrm>
        </p:spPr>
        <p:txBody>
          <a:bodyPr>
            <a:normAutofit fontScale="92500" lnSpcReduction="10000"/>
          </a:bodyPr>
          <a:lstStyle/>
          <a:p>
            <a:r>
              <a:rPr lang="en-US">
                <a:solidFill>
                  <a:schemeClr val="tx1"/>
                </a:solidFill>
              </a:rPr>
              <a:t>Georgia’s Dual Enrollment Program provides funding for students who are dually enrolled at a participating eligible public or private high school and a participating eligible postsecondary institution in Georgia. These students take postsecondary coursework for credit towards both high school graduation and postsecondary degree, diploma, or certificate requirements. The program is offered during all terms of the school year: fall, spring and summer semester.</a:t>
            </a:r>
          </a:p>
          <a:p>
            <a:pPr marL="114300" indent="0">
              <a:lnSpc>
                <a:spcPct val="114999"/>
              </a:lnSpc>
              <a:buNone/>
            </a:pPr>
            <a:endParaRPr lang="en-US">
              <a:solidFill>
                <a:schemeClr val="tx1"/>
              </a:solidFill>
            </a:endParaRPr>
          </a:p>
          <a:p>
            <a:pPr marL="114300" indent="0">
              <a:lnSpc>
                <a:spcPct val="114999"/>
              </a:lnSpc>
              <a:buNone/>
            </a:pPr>
            <a:r>
              <a:rPr lang="en-US">
                <a:solidFill>
                  <a:schemeClr val="tx1"/>
                </a:solidFill>
              </a:rPr>
              <a:t>Grade Level Eligibility:</a:t>
            </a:r>
          </a:p>
          <a:p>
            <a:pPr>
              <a:lnSpc>
                <a:spcPct val="114999"/>
              </a:lnSpc>
            </a:pPr>
            <a:r>
              <a:rPr lang="en-US" b="1">
                <a:solidFill>
                  <a:schemeClr val="tx1"/>
                </a:solidFill>
              </a:rPr>
              <a:t>11</a:t>
            </a:r>
            <a:r>
              <a:rPr lang="en-US" b="1" baseline="30000">
                <a:solidFill>
                  <a:schemeClr val="tx1"/>
                </a:solidFill>
              </a:rPr>
              <a:t>th</a:t>
            </a:r>
            <a:r>
              <a:rPr lang="en-US">
                <a:solidFill>
                  <a:schemeClr val="tx1"/>
                </a:solidFill>
              </a:rPr>
              <a:t> &amp; </a:t>
            </a:r>
            <a:r>
              <a:rPr lang="en-US" b="1">
                <a:solidFill>
                  <a:schemeClr val="tx1"/>
                </a:solidFill>
              </a:rPr>
              <a:t>12</a:t>
            </a:r>
            <a:r>
              <a:rPr lang="en-US" b="1" baseline="30000">
                <a:solidFill>
                  <a:schemeClr val="tx1"/>
                </a:solidFill>
              </a:rPr>
              <a:t>th</a:t>
            </a:r>
            <a:r>
              <a:rPr lang="en-US">
                <a:solidFill>
                  <a:schemeClr val="tx1"/>
                </a:solidFill>
              </a:rPr>
              <a:t> Graders - Eligible students may take any approved Dual Enrollment courses listed on the Course Directory, at an eligible participating postsecondary institution (USG, TCSG or private).</a:t>
            </a:r>
          </a:p>
          <a:p>
            <a:pPr>
              <a:lnSpc>
                <a:spcPct val="114999"/>
              </a:lnSpc>
            </a:pPr>
            <a:endParaRPr lang="en-US">
              <a:solidFill>
                <a:schemeClr val="tx1"/>
              </a:solidFill>
            </a:endParaRPr>
          </a:p>
          <a:p>
            <a:pPr>
              <a:lnSpc>
                <a:spcPct val="114999"/>
              </a:lnSpc>
            </a:pPr>
            <a:r>
              <a:rPr lang="en-US">
                <a:solidFill>
                  <a:schemeClr val="tx1"/>
                </a:solidFill>
              </a:rPr>
              <a:t>PRHS Program Director – Chrissie Bolt - </a:t>
            </a:r>
            <a:r>
              <a:rPr lang="en-US" sz="1900">
                <a:hlinkClick r:id="rId2"/>
              </a:rPr>
              <a:t>chrissie.bolt@gcpsk12.org</a:t>
            </a:r>
            <a:endParaRPr lang="en-US" sz="2200">
              <a:solidFill>
                <a:schemeClr val="tx1"/>
              </a:solidFill>
            </a:endParaRPr>
          </a:p>
          <a:p>
            <a:pPr lvl="1">
              <a:lnSpc>
                <a:spcPct val="114999"/>
              </a:lnSpc>
            </a:pPr>
            <a:r>
              <a:rPr lang="en-US" sz="2200">
                <a:solidFill>
                  <a:srgbClr val="595959"/>
                </a:solidFill>
              </a:rPr>
              <a:t>Hosting Dual Enrollment Meeting January 23, 2025</a:t>
            </a:r>
          </a:p>
          <a:p>
            <a:pPr>
              <a:lnSpc>
                <a:spcPct val="114999"/>
              </a:lnSpc>
            </a:pPr>
            <a:endParaRPr lang="en-US">
              <a:solidFill>
                <a:schemeClr val="tx1"/>
              </a:solidFill>
            </a:endParaRPr>
          </a:p>
          <a:p>
            <a:pPr marL="114300" indent="0">
              <a:lnSpc>
                <a:spcPct val="114999"/>
              </a:lnSpc>
              <a:buNone/>
            </a:pPr>
            <a:endParaRPr lang="en-US">
              <a:solidFill>
                <a:schemeClr val="tx1"/>
              </a:solidFill>
            </a:endParaRPr>
          </a:p>
        </p:txBody>
      </p:sp>
    </p:spTree>
    <p:extLst>
      <p:ext uri="{BB962C8B-B14F-4D97-AF65-F5344CB8AC3E}">
        <p14:creationId xmlns:p14="http://schemas.microsoft.com/office/powerpoint/2010/main" val="6937471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raphical user interface, website&#10;&#10;Description automatically generated">
            <a:extLst>
              <a:ext uri="{FF2B5EF4-FFF2-40B4-BE49-F238E27FC236}">
                <a16:creationId xmlns:a16="http://schemas.microsoft.com/office/drawing/2014/main" id="{3A5B15F1-1571-4FE0-BDC2-6284479B0EE9}"/>
              </a:ext>
            </a:extLst>
          </p:cNvPr>
          <p:cNvPicPr>
            <a:picLocks noChangeAspect="1"/>
          </p:cNvPicPr>
          <p:nvPr/>
        </p:nvPicPr>
        <p:blipFill>
          <a:blip r:embed="rId2"/>
          <a:stretch>
            <a:fillRect/>
          </a:stretch>
        </p:blipFill>
        <p:spPr>
          <a:xfrm>
            <a:off x="4718914" y="109387"/>
            <a:ext cx="4364612" cy="2368479"/>
          </a:xfrm>
          <a:prstGeom prst="rect">
            <a:avLst/>
          </a:prstGeom>
        </p:spPr>
      </p:pic>
      <p:pic>
        <p:nvPicPr>
          <p:cNvPr id="3" name="Picture 4" descr="Graphical user interface, text, application, email&#10;&#10;Description automatically generated">
            <a:extLst>
              <a:ext uri="{FF2B5EF4-FFF2-40B4-BE49-F238E27FC236}">
                <a16:creationId xmlns:a16="http://schemas.microsoft.com/office/drawing/2014/main" id="{32B30048-C56F-4E30-9411-8CC94CC16990}"/>
              </a:ext>
            </a:extLst>
          </p:cNvPr>
          <p:cNvPicPr>
            <a:picLocks noChangeAspect="1"/>
          </p:cNvPicPr>
          <p:nvPr/>
        </p:nvPicPr>
        <p:blipFill>
          <a:blip r:embed="rId3"/>
          <a:stretch>
            <a:fillRect/>
          </a:stretch>
        </p:blipFill>
        <p:spPr>
          <a:xfrm>
            <a:off x="76062" y="106107"/>
            <a:ext cx="4297867" cy="2353096"/>
          </a:xfrm>
          <a:prstGeom prst="rect">
            <a:avLst/>
          </a:prstGeom>
        </p:spPr>
      </p:pic>
      <p:pic>
        <p:nvPicPr>
          <p:cNvPr id="5" name="Picture 6" descr="Graphical user interface, application&#10;&#10;Description automatically generated">
            <a:extLst>
              <a:ext uri="{FF2B5EF4-FFF2-40B4-BE49-F238E27FC236}">
                <a16:creationId xmlns:a16="http://schemas.microsoft.com/office/drawing/2014/main" id="{9170666E-6D8A-429A-AC68-8FEC502287F3}"/>
              </a:ext>
            </a:extLst>
          </p:cNvPr>
          <p:cNvPicPr>
            <a:picLocks noChangeAspect="1"/>
          </p:cNvPicPr>
          <p:nvPr/>
        </p:nvPicPr>
        <p:blipFill>
          <a:blip r:embed="rId4"/>
          <a:stretch>
            <a:fillRect/>
          </a:stretch>
        </p:blipFill>
        <p:spPr>
          <a:xfrm>
            <a:off x="75476" y="2576689"/>
            <a:ext cx="4374202" cy="2574090"/>
          </a:xfrm>
          <a:prstGeom prst="rect">
            <a:avLst/>
          </a:prstGeom>
        </p:spPr>
      </p:pic>
      <p:sp>
        <p:nvSpPr>
          <p:cNvPr id="4" name="TextBox 3">
            <a:extLst>
              <a:ext uri="{FF2B5EF4-FFF2-40B4-BE49-F238E27FC236}">
                <a16:creationId xmlns:a16="http://schemas.microsoft.com/office/drawing/2014/main" id="{5D3D98BD-0163-B8D9-6B3F-11D2C8437D1B}"/>
              </a:ext>
            </a:extLst>
          </p:cNvPr>
          <p:cNvSpPr txBox="1"/>
          <p:nvPr/>
        </p:nvSpPr>
        <p:spPr>
          <a:xfrm>
            <a:off x="4716701" y="2574349"/>
            <a:ext cx="4422742" cy="236988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t>Where to find more info:</a:t>
            </a:r>
            <a:endParaRPr lang="en-US" b="1"/>
          </a:p>
          <a:p>
            <a:endParaRPr lang="en-US" sz="2400"/>
          </a:p>
          <a:p>
            <a:pPr marL="342900" indent="-342900">
              <a:buChar char="•"/>
            </a:pPr>
            <a:r>
              <a:rPr lang="en-US" sz="2000"/>
              <a:t>PRHS Website</a:t>
            </a:r>
          </a:p>
          <a:p>
            <a:pPr marL="342900" indent="-342900">
              <a:buChar char="•"/>
            </a:pPr>
            <a:endParaRPr lang="en-US" sz="2000"/>
          </a:p>
          <a:p>
            <a:pPr marL="342900" indent="-342900">
              <a:buChar char="•"/>
            </a:pPr>
            <a:r>
              <a:rPr lang="en-US" sz="2000"/>
              <a:t>Student </a:t>
            </a:r>
            <a:r>
              <a:rPr lang="en-US" sz="2000" err="1"/>
              <a:t>eCLASS</a:t>
            </a:r>
            <a:r>
              <a:rPr lang="en-US" sz="2000"/>
              <a:t> Page</a:t>
            </a:r>
          </a:p>
          <a:p>
            <a:pPr marL="342900" indent="-342900">
              <a:buChar char="•"/>
            </a:pPr>
            <a:endParaRPr lang="en-US" sz="2000"/>
          </a:p>
          <a:p>
            <a:pPr marL="342900" indent="-342900">
              <a:buChar char="•"/>
            </a:pPr>
            <a:r>
              <a:rPr lang="en-US" sz="2000"/>
              <a:t>www.GaFutures.org</a:t>
            </a:r>
          </a:p>
        </p:txBody>
      </p:sp>
    </p:spTree>
    <p:extLst>
      <p:ext uri="{BB962C8B-B14F-4D97-AF65-F5344CB8AC3E}">
        <p14:creationId xmlns:p14="http://schemas.microsoft.com/office/powerpoint/2010/main" val="2291964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0E43F-8B59-4F15-B05E-CECAC1C6C74C}"/>
              </a:ext>
            </a:extLst>
          </p:cNvPr>
          <p:cNvSpPr>
            <a:spLocks noGrp="1"/>
          </p:cNvSpPr>
          <p:nvPr>
            <p:ph type="title"/>
          </p:nvPr>
        </p:nvSpPr>
        <p:spPr>
          <a:xfrm>
            <a:off x="29662" y="304006"/>
            <a:ext cx="9084676" cy="572700"/>
          </a:xfrm>
        </p:spPr>
        <p:txBody>
          <a:bodyPr>
            <a:noAutofit/>
          </a:bodyPr>
          <a:lstStyle/>
          <a:p>
            <a:pPr algn="ctr"/>
            <a:r>
              <a:rPr lang="en-US" sz="2200"/>
              <a:t> </a:t>
            </a:r>
            <a:r>
              <a:rPr lang="en-US" sz="2200" b="1"/>
              <a:t>Advanced Placement (AP Classes)</a:t>
            </a:r>
            <a:endParaRPr lang="en-US" b="1"/>
          </a:p>
        </p:txBody>
      </p:sp>
      <p:sp>
        <p:nvSpPr>
          <p:cNvPr id="3" name="Text Placeholder 2">
            <a:extLst>
              <a:ext uri="{FF2B5EF4-FFF2-40B4-BE49-F238E27FC236}">
                <a16:creationId xmlns:a16="http://schemas.microsoft.com/office/drawing/2014/main" id="{23E77002-36CC-4B5A-BFAB-3874FF6EF569}"/>
              </a:ext>
            </a:extLst>
          </p:cNvPr>
          <p:cNvSpPr>
            <a:spLocks noGrp="1"/>
          </p:cNvSpPr>
          <p:nvPr>
            <p:ph type="body" idx="1"/>
          </p:nvPr>
        </p:nvSpPr>
        <p:spPr>
          <a:xfrm>
            <a:off x="237480" y="877859"/>
            <a:ext cx="8713573" cy="3973055"/>
          </a:xfrm>
        </p:spPr>
        <p:txBody>
          <a:bodyPr spcFirstLastPara="1" wrap="square" lIns="91425" tIns="91425" rIns="91425" bIns="91425" anchor="ctr" anchorCtr="0">
            <a:normAutofit lnSpcReduction="10000"/>
          </a:bodyPr>
          <a:lstStyle/>
          <a:p>
            <a:r>
              <a:rPr lang="en-US">
                <a:solidFill>
                  <a:schemeClr val="tx1"/>
                </a:solidFill>
              </a:rPr>
              <a:t>Advanced Placement is a program by the College Board which offers college-level curriculum and exams to high school students. </a:t>
            </a:r>
          </a:p>
          <a:p>
            <a:pPr>
              <a:lnSpc>
                <a:spcPct val="114999"/>
              </a:lnSpc>
            </a:pPr>
            <a:endParaRPr lang="en-US">
              <a:solidFill>
                <a:schemeClr val="tx1"/>
              </a:solidFill>
            </a:endParaRPr>
          </a:p>
          <a:p>
            <a:pPr>
              <a:lnSpc>
                <a:spcPct val="114999"/>
              </a:lnSpc>
            </a:pPr>
            <a:r>
              <a:rPr lang="en-US">
                <a:solidFill>
                  <a:schemeClr val="tx1"/>
                </a:solidFill>
              </a:rPr>
              <a:t>The </a:t>
            </a:r>
            <a:r>
              <a:rPr lang="en-US" b="1">
                <a:solidFill>
                  <a:schemeClr val="tx1"/>
                </a:solidFill>
              </a:rPr>
              <a:t>AP Exam</a:t>
            </a:r>
            <a:r>
              <a:rPr lang="en-US">
                <a:solidFill>
                  <a:schemeClr val="tx1"/>
                </a:solidFill>
              </a:rPr>
              <a:t> gives a student the possibility to earn college credit. </a:t>
            </a:r>
          </a:p>
          <a:p>
            <a:pPr>
              <a:lnSpc>
                <a:spcPct val="114999"/>
              </a:lnSpc>
            </a:pPr>
            <a:endParaRPr lang="en-US">
              <a:solidFill>
                <a:schemeClr val="tx1"/>
              </a:solidFill>
            </a:endParaRPr>
          </a:p>
          <a:p>
            <a:pPr>
              <a:lnSpc>
                <a:spcPct val="114999"/>
              </a:lnSpc>
            </a:pPr>
            <a:r>
              <a:rPr lang="en-US">
                <a:solidFill>
                  <a:schemeClr val="tx1"/>
                </a:solidFill>
              </a:rPr>
              <a:t>The college will determine if the score qualifies and how much credit they will award.</a:t>
            </a:r>
          </a:p>
          <a:p>
            <a:pPr marL="114300" indent="0">
              <a:lnSpc>
                <a:spcPct val="114999"/>
              </a:lnSpc>
              <a:buNone/>
            </a:pPr>
            <a:endParaRPr lang="en-US">
              <a:solidFill>
                <a:schemeClr val="tx1"/>
              </a:solidFill>
            </a:endParaRPr>
          </a:p>
          <a:p>
            <a:pPr>
              <a:lnSpc>
                <a:spcPct val="114999"/>
              </a:lnSpc>
            </a:pPr>
            <a:r>
              <a:rPr lang="en-US" b="1">
                <a:solidFill>
                  <a:schemeClr val="tx1"/>
                </a:solidFill>
              </a:rPr>
              <a:t>Scores</a:t>
            </a:r>
            <a:r>
              <a:rPr lang="en-US">
                <a:solidFill>
                  <a:schemeClr val="tx1"/>
                </a:solidFill>
              </a:rPr>
              <a:t>: AP Exam scores are reported on a 5-point scale.</a:t>
            </a:r>
          </a:p>
          <a:p>
            <a:pPr>
              <a:lnSpc>
                <a:spcPct val="114999"/>
              </a:lnSpc>
            </a:pPr>
            <a:endParaRPr lang="en-US">
              <a:solidFill>
                <a:schemeClr val="tx1"/>
              </a:solidFill>
            </a:endParaRPr>
          </a:p>
          <a:p>
            <a:pPr>
              <a:lnSpc>
                <a:spcPct val="114999"/>
              </a:lnSpc>
            </a:pPr>
            <a:r>
              <a:rPr lang="en-US">
                <a:solidFill>
                  <a:schemeClr val="tx1"/>
                </a:solidFill>
              </a:rPr>
              <a:t>Exam score does not affect grade in class.</a:t>
            </a:r>
          </a:p>
          <a:p>
            <a:pPr>
              <a:lnSpc>
                <a:spcPct val="114999"/>
              </a:lnSpc>
            </a:pPr>
            <a:endParaRPr lang="en-US">
              <a:solidFill>
                <a:schemeClr val="tx1"/>
              </a:solidFill>
            </a:endParaRPr>
          </a:p>
          <a:p>
            <a:pPr>
              <a:lnSpc>
                <a:spcPct val="114999"/>
              </a:lnSpc>
            </a:pPr>
            <a:r>
              <a:rPr lang="en-US">
                <a:solidFill>
                  <a:schemeClr val="tx1"/>
                </a:solidFill>
              </a:rPr>
              <a:t>Advanced Placement Information Session</a:t>
            </a:r>
            <a:r>
              <a:rPr lang="en-US" sz="2000">
                <a:solidFill>
                  <a:srgbClr val="595959"/>
                </a:solidFill>
              </a:rPr>
              <a:t> </a:t>
            </a:r>
            <a:r>
              <a:rPr lang="en-US" sz="2000" b="1">
                <a:solidFill>
                  <a:srgbClr val="595959"/>
                </a:solidFill>
              </a:rPr>
              <a:t>January 23, 2025 @ PRHS</a:t>
            </a:r>
            <a:endParaRPr lang="en-US" b="1">
              <a:solidFill>
                <a:schemeClr val="tx1"/>
              </a:solidFill>
            </a:endParaRPr>
          </a:p>
        </p:txBody>
      </p:sp>
    </p:spTree>
    <p:extLst>
      <p:ext uri="{BB962C8B-B14F-4D97-AF65-F5344CB8AC3E}">
        <p14:creationId xmlns:p14="http://schemas.microsoft.com/office/powerpoint/2010/main" val="2620624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3917A-FB6E-4BF5-AC08-6FF1764C7C77}"/>
              </a:ext>
            </a:extLst>
          </p:cNvPr>
          <p:cNvSpPr>
            <a:spLocks noGrp="1"/>
          </p:cNvSpPr>
          <p:nvPr>
            <p:ph type="title"/>
          </p:nvPr>
        </p:nvSpPr>
        <p:spPr>
          <a:xfrm>
            <a:off x="3391" y="445025"/>
            <a:ext cx="9129698" cy="572700"/>
          </a:xfrm>
        </p:spPr>
        <p:txBody>
          <a:bodyPr>
            <a:normAutofit fontScale="90000"/>
          </a:bodyPr>
          <a:lstStyle/>
          <a:p>
            <a:pPr algn="ctr"/>
            <a:r>
              <a:rPr lang="en-US" b="1"/>
              <a:t>College Admissions:  Dual Enrollment vs AP Coursework  </a:t>
            </a:r>
          </a:p>
          <a:p>
            <a:pPr algn="ctr"/>
            <a:endParaRPr lang="en-US"/>
          </a:p>
        </p:txBody>
      </p:sp>
      <p:sp>
        <p:nvSpPr>
          <p:cNvPr id="3" name="Text Placeholder 2">
            <a:extLst>
              <a:ext uri="{FF2B5EF4-FFF2-40B4-BE49-F238E27FC236}">
                <a16:creationId xmlns:a16="http://schemas.microsoft.com/office/drawing/2014/main" id="{1B5D405C-53B8-4265-8BB8-1C150A0E59C4}"/>
              </a:ext>
            </a:extLst>
          </p:cNvPr>
          <p:cNvSpPr>
            <a:spLocks noGrp="1"/>
          </p:cNvSpPr>
          <p:nvPr>
            <p:ph type="body" idx="1"/>
          </p:nvPr>
        </p:nvSpPr>
        <p:spPr/>
        <p:txBody>
          <a:bodyPr/>
          <a:lstStyle/>
          <a:p>
            <a:pPr marL="114300" indent="0">
              <a:buNone/>
            </a:pPr>
            <a:r>
              <a:rPr lang="en-US">
                <a:solidFill>
                  <a:schemeClr val="tx1"/>
                </a:solidFill>
              </a:rPr>
              <a:t>An AP course is the highest level offered of the high school curriculum; competitive colleges want to see that you chose that challenge/rigor.  </a:t>
            </a:r>
          </a:p>
          <a:p>
            <a:pPr marL="114300" indent="0">
              <a:lnSpc>
                <a:spcPct val="114999"/>
              </a:lnSpc>
              <a:buNone/>
            </a:pPr>
            <a:endParaRPr lang="en-US">
              <a:solidFill>
                <a:schemeClr val="tx1"/>
              </a:solidFill>
            </a:endParaRPr>
          </a:p>
          <a:p>
            <a:pPr marL="114300" indent="0">
              <a:lnSpc>
                <a:spcPct val="114999"/>
              </a:lnSpc>
              <a:buNone/>
            </a:pPr>
            <a:r>
              <a:rPr lang="en-US">
                <a:solidFill>
                  <a:schemeClr val="tx1"/>
                </a:solidFill>
              </a:rPr>
              <a:t>PRHS strongly encourages students who are considering competitive schools to continue with AP courses and potentially balance the AP coursework with some DE course work.  </a:t>
            </a:r>
          </a:p>
          <a:p>
            <a:pPr marL="114300" indent="0">
              <a:lnSpc>
                <a:spcPct val="114999"/>
              </a:lnSpc>
              <a:buNone/>
            </a:pPr>
            <a:endParaRPr lang="en-US">
              <a:solidFill>
                <a:schemeClr val="tx1"/>
              </a:solidFill>
            </a:endParaRPr>
          </a:p>
          <a:p>
            <a:pPr marL="114300" indent="0">
              <a:lnSpc>
                <a:spcPct val="114999"/>
              </a:lnSpc>
              <a:buNone/>
            </a:pPr>
            <a:r>
              <a:rPr lang="en-US">
                <a:solidFill>
                  <a:schemeClr val="tx1"/>
                </a:solidFill>
              </a:rPr>
              <a:t>Students should ALWAYS check with the school they wish to attend after graduation to determine whether AP coursework or DE coursework is a preferred pathway. </a:t>
            </a:r>
          </a:p>
        </p:txBody>
      </p:sp>
    </p:spTree>
    <p:extLst>
      <p:ext uri="{BB962C8B-B14F-4D97-AF65-F5344CB8AC3E}">
        <p14:creationId xmlns:p14="http://schemas.microsoft.com/office/powerpoint/2010/main" val="31143941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extBox 1" descr="English, Math, Science, Social Studies, World Language">
            <a:extLst>
              <a:ext uri="{FF2B5EF4-FFF2-40B4-BE49-F238E27FC236}">
                <a16:creationId xmlns:a16="http://schemas.microsoft.com/office/drawing/2014/main" id="{ED78AAC3-D069-4AAD-B935-1258FAD1387D}"/>
              </a:ext>
            </a:extLst>
          </p:cNvPr>
          <p:cNvGraphicFramePr/>
          <p:nvPr>
            <p:extLst>
              <p:ext uri="{D42A27DB-BD31-4B8C-83A1-F6EECF244321}">
                <p14:modId xmlns:p14="http://schemas.microsoft.com/office/powerpoint/2010/main" val="1266683660"/>
              </p:ext>
            </p:extLst>
          </p:nvPr>
        </p:nvGraphicFramePr>
        <p:xfrm>
          <a:off x="628650" y="1747161"/>
          <a:ext cx="7886700" cy="3264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9" name="TextBox 58">
            <a:extLst>
              <a:ext uri="{FF2B5EF4-FFF2-40B4-BE49-F238E27FC236}">
                <a16:creationId xmlns:a16="http://schemas.microsoft.com/office/drawing/2014/main" id="{486148C8-066F-44F7-A04C-D50AA339947A}"/>
              </a:ext>
            </a:extLst>
          </p:cNvPr>
          <p:cNvSpPr txBox="1"/>
          <p:nvPr/>
        </p:nvSpPr>
        <p:spPr>
          <a:xfrm>
            <a:off x="1496650" y="215711"/>
            <a:ext cx="6148501" cy="191590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endParaRPr lang="en-US" sz="2400">
              <a:latin typeface="Arial Black"/>
            </a:endParaRPr>
          </a:p>
          <a:p>
            <a:pPr algn="ctr"/>
            <a:r>
              <a:rPr lang="en-US" sz="2400">
                <a:latin typeface="Arial Black"/>
              </a:rPr>
              <a:t>Core/Academic Classes</a:t>
            </a:r>
            <a:endParaRPr lang="en-US" sz="2400"/>
          </a:p>
          <a:p>
            <a:pPr algn="ctr"/>
            <a:endParaRPr lang="en-US" sz="2400">
              <a:latin typeface="Arial Black"/>
            </a:endParaRPr>
          </a:p>
          <a:p>
            <a:pPr algn="ctr"/>
            <a:r>
              <a:rPr lang="en-US" sz="2400">
                <a:latin typeface="Arial Black"/>
              </a:rPr>
              <a:t> </a:t>
            </a:r>
            <a:r>
              <a:rPr lang="en-US" sz="2400">
                <a:latin typeface="Arial Black"/>
                <a:cs typeface="Arial"/>
              </a:rPr>
              <a:t>Core GPA</a:t>
            </a:r>
            <a:r>
              <a:rPr lang="en-US" sz="2400">
                <a:latin typeface="Arial Black"/>
              </a:rPr>
              <a:t> vs. Cumulative GPA</a:t>
            </a:r>
            <a:endParaRPr lang="en-US"/>
          </a:p>
          <a:p>
            <a:pPr algn="ctr"/>
            <a:endParaRPr lang="en-US" sz="2400">
              <a:latin typeface="Arial Black"/>
            </a:endParaRPr>
          </a:p>
        </p:txBody>
      </p:sp>
    </p:spTree>
    <p:extLst>
      <p:ext uri="{BB962C8B-B14F-4D97-AF65-F5344CB8AC3E}">
        <p14:creationId xmlns:p14="http://schemas.microsoft.com/office/powerpoint/2010/main" val="27834554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88435-3AE8-4CEF-9AF1-A03834FA0D1D}"/>
              </a:ext>
            </a:extLst>
          </p:cNvPr>
          <p:cNvSpPr>
            <a:spLocks noGrp="1"/>
          </p:cNvSpPr>
          <p:nvPr>
            <p:ph type="title"/>
          </p:nvPr>
        </p:nvSpPr>
        <p:spPr>
          <a:xfrm>
            <a:off x="83793" y="89689"/>
            <a:ext cx="9060233" cy="498478"/>
          </a:xfrm>
        </p:spPr>
        <p:txBody>
          <a:bodyPr>
            <a:normAutofit fontScale="90000"/>
          </a:bodyPr>
          <a:lstStyle/>
          <a:p>
            <a:r>
              <a:rPr lang="en-US" b="1"/>
              <a:t>HOPE Scholarship</a:t>
            </a:r>
            <a:r>
              <a:rPr lang="en-US"/>
              <a:t>: Helping Outstanding Pupils Educationally</a:t>
            </a:r>
            <a:br>
              <a:rPr lang="en-US"/>
            </a:br>
            <a:endParaRPr lang="en-US"/>
          </a:p>
        </p:txBody>
      </p:sp>
      <p:sp>
        <p:nvSpPr>
          <p:cNvPr id="3" name="Text Placeholder 2">
            <a:extLst>
              <a:ext uri="{FF2B5EF4-FFF2-40B4-BE49-F238E27FC236}">
                <a16:creationId xmlns:a16="http://schemas.microsoft.com/office/drawing/2014/main" id="{7C5AB9E2-C335-4414-A1FA-203CE409E244}"/>
              </a:ext>
            </a:extLst>
          </p:cNvPr>
          <p:cNvSpPr>
            <a:spLocks noGrp="1"/>
          </p:cNvSpPr>
          <p:nvPr>
            <p:ph type="body" idx="1"/>
          </p:nvPr>
        </p:nvSpPr>
        <p:spPr>
          <a:xfrm>
            <a:off x="39962" y="726733"/>
            <a:ext cx="9060233" cy="4416352"/>
          </a:xfrm>
        </p:spPr>
        <p:txBody>
          <a:bodyPr>
            <a:normAutofit lnSpcReduction="10000"/>
          </a:bodyPr>
          <a:lstStyle/>
          <a:p>
            <a:r>
              <a:rPr lang="en-US" sz="2000">
                <a:solidFill>
                  <a:schemeClr val="tx1"/>
                </a:solidFill>
              </a:rPr>
              <a:t>Merit Scholarship – Financial reward based on academic performance</a:t>
            </a:r>
          </a:p>
          <a:p>
            <a:pPr>
              <a:lnSpc>
                <a:spcPct val="114999"/>
              </a:lnSpc>
            </a:pPr>
            <a:endParaRPr lang="en-US" sz="2000">
              <a:solidFill>
                <a:schemeClr val="tx1"/>
              </a:solidFill>
            </a:endParaRPr>
          </a:p>
          <a:p>
            <a:pPr>
              <a:lnSpc>
                <a:spcPct val="114999"/>
              </a:lnSpc>
            </a:pPr>
            <a:r>
              <a:rPr lang="en-US" sz="2000">
                <a:solidFill>
                  <a:schemeClr val="tx1"/>
                </a:solidFill>
              </a:rPr>
              <a:t>Georgia's HOPE Scholarship is available to students who are Georgia residents and U.S. citizens</a:t>
            </a:r>
          </a:p>
          <a:p>
            <a:pPr>
              <a:lnSpc>
                <a:spcPct val="114999"/>
              </a:lnSpc>
            </a:pPr>
            <a:endParaRPr lang="en-US" sz="2000">
              <a:solidFill>
                <a:schemeClr val="tx1"/>
              </a:solidFill>
            </a:endParaRPr>
          </a:p>
          <a:p>
            <a:pPr>
              <a:lnSpc>
                <a:spcPct val="114999"/>
              </a:lnSpc>
            </a:pPr>
            <a:r>
              <a:rPr lang="en-US" sz="2000">
                <a:solidFill>
                  <a:schemeClr val="tx1"/>
                </a:solidFill>
              </a:rPr>
              <a:t>HOPE/Zell Miller is an </a:t>
            </a:r>
            <a:r>
              <a:rPr lang="en-US" sz="2000" u="sng">
                <a:solidFill>
                  <a:schemeClr val="tx1"/>
                </a:solidFill>
              </a:rPr>
              <a:t>Annual</a:t>
            </a:r>
            <a:r>
              <a:rPr lang="en-US" sz="2000">
                <a:solidFill>
                  <a:schemeClr val="tx1"/>
                </a:solidFill>
              </a:rPr>
              <a:t> Scholarship</a:t>
            </a:r>
          </a:p>
          <a:p>
            <a:pPr>
              <a:lnSpc>
                <a:spcPct val="114999"/>
              </a:lnSpc>
            </a:pPr>
            <a:endParaRPr lang="en-US" sz="2000">
              <a:solidFill>
                <a:schemeClr val="tx1"/>
              </a:solidFill>
            </a:endParaRPr>
          </a:p>
          <a:p>
            <a:pPr>
              <a:lnSpc>
                <a:spcPct val="114999"/>
              </a:lnSpc>
            </a:pPr>
            <a:r>
              <a:rPr lang="en-US" sz="2000">
                <a:solidFill>
                  <a:schemeClr val="tx1"/>
                </a:solidFill>
              </a:rPr>
              <a:t>HOPE Scholarship</a:t>
            </a:r>
          </a:p>
          <a:p>
            <a:pPr lvl="1">
              <a:lnSpc>
                <a:spcPct val="114999"/>
              </a:lnSpc>
            </a:pPr>
            <a:r>
              <a:rPr lang="en-US" sz="1600">
                <a:solidFill>
                  <a:schemeClr val="tx1"/>
                </a:solidFill>
              </a:rPr>
              <a:t>3.0 Core GPA upon graduation</a:t>
            </a:r>
          </a:p>
          <a:p>
            <a:pPr lvl="1">
              <a:lnSpc>
                <a:spcPct val="114999"/>
              </a:lnSpc>
            </a:pPr>
            <a:r>
              <a:rPr lang="en-US" sz="1600">
                <a:solidFill>
                  <a:schemeClr val="tx1"/>
                </a:solidFill>
              </a:rPr>
              <a:t>Pays 80%-100% of Tuition</a:t>
            </a:r>
          </a:p>
          <a:p>
            <a:pPr lvl="1">
              <a:lnSpc>
                <a:spcPct val="114999"/>
              </a:lnSpc>
            </a:pPr>
            <a:endParaRPr lang="en-US" sz="1600">
              <a:solidFill>
                <a:schemeClr val="tx1"/>
              </a:solidFill>
            </a:endParaRPr>
          </a:p>
          <a:p>
            <a:pPr>
              <a:lnSpc>
                <a:spcPct val="114999"/>
              </a:lnSpc>
            </a:pPr>
            <a:r>
              <a:rPr lang="en-US" sz="2000">
                <a:solidFill>
                  <a:schemeClr val="tx1"/>
                </a:solidFill>
              </a:rPr>
              <a:t>Zell Miller Scholarship</a:t>
            </a:r>
          </a:p>
          <a:p>
            <a:pPr lvl="1">
              <a:lnSpc>
                <a:spcPct val="114999"/>
              </a:lnSpc>
            </a:pPr>
            <a:r>
              <a:rPr lang="en-US" sz="1600">
                <a:solidFill>
                  <a:schemeClr val="tx1"/>
                </a:solidFill>
              </a:rPr>
              <a:t>3.7 Core GPA</a:t>
            </a:r>
          </a:p>
          <a:p>
            <a:pPr lvl="1">
              <a:lnSpc>
                <a:spcPct val="114999"/>
              </a:lnSpc>
            </a:pPr>
            <a:r>
              <a:rPr lang="en-US" sz="1600">
                <a:solidFill>
                  <a:schemeClr val="tx1"/>
                </a:solidFill>
              </a:rPr>
              <a:t>Pays 100% of Tuition</a:t>
            </a:r>
          </a:p>
          <a:p>
            <a:pPr>
              <a:lnSpc>
                <a:spcPct val="114999"/>
              </a:lnSpc>
            </a:pPr>
            <a:endParaRPr lang="en-US" sz="1600">
              <a:solidFill>
                <a:schemeClr val="tx1"/>
              </a:solidFill>
            </a:endParaRPr>
          </a:p>
        </p:txBody>
      </p:sp>
      <p:pic>
        <p:nvPicPr>
          <p:cNvPr id="4" name="Picture 4" descr="A picture containing text, clipart&#10;&#10;Description automatically generated">
            <a:extLst>
              <a:ext uri="{FF2B5EF4-FFF2-40B4-BE49-F238E27FC236}">
                <a16:creationId xmlns:a16="http://schemas.microsoft.com/office/drawing/2014/main" id="{D2B4AF4A-B5AF-4AD5-8CCC-4F602AEEF1A5}"/>
              </a:ext>
            </a:extLst>
          </p:cNvPr>
          <p:cNvPicPr>
            <a:picLocks noChangeAspect="1"/>
          </p:cNvPicPr>
          <p:nvPr/>
        </p:nvPicPr>
        <p:blipFill>
          <a:blip r:embed="rId2"/>
          <a:stretch>
            <a:fillRect/>
          </a:stretch>
        </p:blipFill>
        <p:spPr>
          <a:xfrm>
            <a:off x="5958674" y="3246409"/>
            <a:ext cx="2992458" cy="1683204"/>
          </a:xfrm>
          <a:prstGeom prst="rect">
            <a:avLst/>
          </a:prstGeom>
          <a:ln>
            <a:noFill/>
          </a:ln>
          <a:effectLst>
            <a:softEdge rad="112500"/>
          </a:effectLst>
        </p:spPr>
      </p:pic>
    </p:spTree>
    <p:extLst>
      <p:ext uri="{BB962C8B-B14F-4D97-AF65-F5344CB8AC3E}">
        <p14:creationId xmlns:p14="http://schemas.microsoft.com/office/powerpoint/2010/main" val="35772111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2"/>
          <p:cNvSpPr txBox="1"/>
          <p:nvPr/>
        </p:nvSpPr>
        <p:spPr>
          <a:xfrm>
            <a:off x="3578" y="855334"/>
            <a:ext cx="4018627" cy="415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2060"/>
              </a:buClr>
              <a:buSzPts val="4500"/>
              <a:buFont typeface="Century Gothic"/>
              <a:buNone/>
            </a:pPr>
            <a:endParaRPr lang="en" sz="2000"/>
          </a:p>
          <a:p>
            <a:pPr marL="342900" indent="-342900">
              <a:buClr>
                <a:srgbClr val="002060"/>
              </a:buClr>
              <a:buSzPts val="4500"/>
              <a:buChar char="•"/>
            </a:pPr>
            <a:endParaRPr lang="en" sz="2000"/>
          </a:p>
          <a:p>
            <a:pPr marL="342900" indent="-342900">
              <a:buSzPts val="4500"/>
              <a:buChar char="•"/>
            </a:pPr>
            <a:r>
              <a:rPr lang="en" sz="2000"/>
              <a:t>2 Year College/Technical School</a:t>
            </a:r>
            <a:endParaRPr sz="2000"/>
          </a:p>
          <a:p>
            <a:pPr marL="342900" indent="-342900">
              <a:buSzPts val="4500"/>
              <a:buChar char="•"/>
            </a:pPr>
            <a:endParaRPr lang="en" sz="2000"/>
          </a:p>
          <a:p>
            <a:pPr marL="342900" indent="-342900">
              <a:buChar char="•"/>
            </a:pPr>
            <a:r>
              <a:rPr lang="en" sz="2000"/>
              <a:t>HOPE Grant- No GPA requirement </a:t>
            </a:r>
          </a:p>
          <a:p>
            <a:pPr marL="342900" indent="-342900">
              <a:buChar char="•"/>
            </a:pPr>
            <a:endParaRPr lang="en" sz="2000"/>
          </a:p>
          <a:p>
            <a:pPr marL="342900" indent="-342900">
              <a:buChar char="•"/>
            </a:pPr>
            <a:r>
              <a:rPr lang="en" sz="2000"/>
              <a:t>Must graduate High School!  </a:t>
            </a:r>
            <a:endParaRPr sz="2000"/>
          </a:p>
          <a:p>
            <a:pPr marL="342900" lvl="0" indent="-342900" algn="l" rtl="0">
              <a:spcBef>
                <a:spcPts val="0"/>
              </a:spcBef>
              <a:spcAft>
                <a:spcPts val="0"/>
              </a:spcAft>
              <a:buClr>
                <a:srgbClr val="002060"/>
              </a:buClr>
              <a:buSzPts val="4500"/>
              <a:buFont typeface="Arial"/>
              <a:buChar char="•"/>
            </a:pPr>
            <a:endParaRPr sz="2000"/>
          </a:p>
          <a:p>
            <a:pPr marL="342900" indent="-342900">
              <a:buClr>
                <a:srgbClr val="002060"/>
              </a:buClr>
              <a:buSzPts val="4500"/>
              <a:buFont typeface="Arial"/>
              <a:buChar char="•"/>
            </a:pPr>
            <a:r>
              <a:rPr lang="en" sz="2000"/>
              <a:t>Hope Grant pays 75- 80% </a:t>
            </a:r>
          </a:p>
          <a:p>
            <a:pPr>
              <a:buClr>
                <a:srgbClr val="002060"/>
              </a:buClr>
              <a:buSzPts val="4500"/>
            </a:pPr>
            <a:r>
              <a:rPr lang="en" sz="2000"/>
              <a:t>     of Tuition</a:t>
            </a:r>
            <a:endParaRPr sz="2000"/>
          </a:p>
          <a:p>
            <a:pPr marL="0" lvl="0" indent="0" algn="l" rtl="0">
              <a:spcBef>
                <a:spcPts val="0"/>
              </a:spcBef>
              <a:spcAft>
                <a:spcPts val="0"/>
              </a:spcAft>
              <a:buNone/>
            </a:pPr>
            <a:endParaRPr lang="en" sz="2000"/>
          </a:p>
          <a:p>
            <a:pPr marL="0" lvl="0" indent="0" algn="l" rtl="0">
              <a:spcBef>
                <a:spcPts val="0"/>
              </a:spcBef>
              <a:spcAft>
                <a:spcPts val="0"/>
              </a:spcAft>
              <a:buClr>
                <a:srgbClr val="002060"/>
              </a:buClr>
              <a:buSzPts val="4500"/>
              <a:buFont typeface="Century Gothic"/>
              <a:buNone/>
            </a:pPr>
            <a:endParaRPr sz="1800"/>
          </a:p>
          <a:p>
            <a:pPr marL="0" lvl="0" indent="0" algn="l" rtl="0">
              <a:spcBef>
                <a:spcPts val="0"/>
              </a:spcBef>
              <a:spcAft>
                <a:spcPts val="0"/>
              </a:spcAft>
              <a:buNone/>
            </a:pPr>
            <a:endParaRPr sz="2300" b="1">
              <a:latin typeface="Century Gothic"/>
              <a:ea typeface="Century Gothic"/>
              <a:cs typeface="Century Gothic"/>
              <a:sym typeface="Century Gothic"/>
            </a:endParaRPr>
          </a:p>
          <a:p>
            <a:pPr marL="457200" lvl="0" indent="0" algn="ctr" rtl="0">
              <a:spcBef>
                <a:spcPts val="0"/>
              </a:spcBef>
              <a:spcAft>
                <a:spcPts val="0"/>
              </a:spcAft>
              <a:buNone/>
            </a:pPr>
            <a:endParaRPr sz="2500" b="1">
              <a:latin typeface="Century Gothic"/>
              <a:ea typeface="Century Gothic"/>
              <a:cs typeface="Century Gothic"/>
              <a:sym typeface="Century Gothic"/>
            </a:endParaRPr>
          </a:p>
        </p:txBody>
      </p:sp>
      <p:sp>
        <p:nvSpPr>
          <p:cNvPr id="2" name="Title 1">
            <a:extLst>
              <a:ext uri="{FF2B5EF4-FFF2-40B4-BE49-F238E27FC236}">
                <a16:creationId xmlns:a16="http://schemas.microsoft.com/office/drawing/2014/main" id="{666D73FD-2A0B-3086-D22D-4CDC0490D393}"/>
              </a:ext>
            </a:extLst>
          </p:cNvPr>
          <p:cNvSpPr>
            <a:spLocks noGrp="1"/>
          </p:cNvSpPr>
          <p:nvPr>
            <p:ph type="title"/>
          </p:nvPr>
        </p:nvSpPr>
        <p:spPr>
          <a:xfrm>
            <a:off x="311700" y="287111"/>
            <a:ext cx="8520600" cy="572700"/>
          </a:xfrm>
        </p:spPr>
        <p:txBody>
          <a:bodyPr>
            <a:normAutofit fontScale="90000"/>
          </a:bodyPr>
          <a:lstStyle/>
          <a:p>
            <a:r>
              <a:rPr lang="en-US" b="1"/>
              <a:t>Hope Grant</a:t>
            </a:r>
          </a:p>
        </p:txBody>
      </p:sp>
      <p:pic>
        <p:nvPicPr>
          <p:cNvPr id="4" name="Picture 3" descr="A screen shot of a computer&#10;&#10;Description automatically generated">
            <a:extLst>
              <a:ext uri="{FF2B5EF4-FFF2-40B4-BE49-F238E27FC236}">
                <a16:creationId xmlns:a16="http://schemas.microsoft.com/office/drawing/2014/main" id="{41CF950E-FDAF-CABC-94D6-9205152679F0}"/>
              </a:ext>
            </a:extLst>
          </p:cNvPr>
          <p:cNvPicPr>
            <a:picLocks noChangeAspect="1"/>
          </p:cNvPicPr>
          <p:nvPr/>
        </p:nvPicPr>
        <p:blipFill>
          <a:blip r:embed="rId3"/>
          <a:stretch>
            <a:fillRect/>
          </a:stretch>
        </p:blipFill>
        <p:spPr>
          <a:xfrm>
            <a:off x="3613985" y="427558"/>
            <a:ext cx="5533020" cy="4292853"/>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 shot of a college&#10;&#10;Description automatically generated">
            <a:extLst>
              <a:ext uri="{FF2B5EF4-FFF2-40B4-BE49-F238E27FC236}">
                <a16:creationId xmlns:a16="http://schemas.microsoft.com/office/drawing/2014/main" id="{5948AAA3-16AA-0F6D-8A5E-6C9CBE3EDB06}"/>
              </a:ext>
            </a:extLst>
          </p:cNvPr>
          <p:cNvPicPr>
            <a:picLocks noChangeAspect="1"/>
          </p:cNvPicPr>
          <p:nvPr/>
        </p:nvPicPr>
        <p:blipFill>
          <a:blip r:embed="rId2"/>
          <a:stretch>
            <a:fillRect/>
          </a:stretch>
        </p:blipFill>
        <p:spPr>
          <a:xfrm>
            <a:off x="1398100" y="-1684"/>
            <a:ext cx="6347800" cy="5145384"/>
          </a:xfrm>
          <a:prstGeom prst="rect">
            <a:avLst/>
          </a:prstGeom>
        </p:spPr>
      </p:pic>
    </p:spTree>
    <p:extLst>
      <p:ext uri="{BB962C8B-B14F-4D97-AF65-F5344CB8AC3E}">
        <p14:creationId xmlns:p14="http://schemas.microsoft.com/office/powerpoint/2010/main" val="13254129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a:extLst>
              <a:ext uri="{FF2B5EF4-FFF2-40B4-BE49-F238E27FC236}">
                <a16:creationId xmlns:a16="http://schemas.microsoft.com/office/drawing/2014/main" id="{7E060EFC-BF58-0716-C094-7ACBA20BF3F9}"/>
              </a:ext>
            </a:extLst>
          </p:cNvPr>
          <p:cNvSpPr txBox="1"/>
          <p:nvPr/>
        </p:nvSpPr>
        <p:spPr>
          <a:xfrm>
            <a:off x="3786608" y="1332"/>
            <a:ext cx="5358162" cy="1985085"/>
          </a:xfrm>
          <a:prstGeom prst="rect">
            <a:avLst/>
          </a:prstGeom>
        </p:spPr>
        <p:txBody>
          <a:bodyPr rot="0" spcFirstLastPara="0" vert="horz" lIns="91440" tIns="45720" rIns="91440" bIns="45720" numCol="1" spcCol="0" rtlCol="0" fromWordArt="0" anchor="b" anchorCtr="0" forceAA="0" compatLnSpc="1">
            <a:prstTxWarp prst="textNoShape">
              <a:avLst/>
            </a:prstTxWarp>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Bef>
                <a:spcPct val="0"/>
              </a:spcBef>
              <a:spcAft>
                <a:spcPts val="600"/>
              </a:spcAft>
            </a:pPr>
            <a:r>
              <a:rPr lang="en-US" sz="2100" b="1" cap="all" spc="300">
                <a:latin typeface="Gill Sans MT"/>
                <a:ea typeface="+mj-ea"/>
                <a:cs typeface="+mj-cs"/>
              </a:rPr>
              <a:t>Students should CREATE A </a:t>
            </a:r>
            <a:r>
              <a:rPr lang="en-US" sz="2100" b="1" kern="1200" cap="all" spc="300" baseline="0">
                <a:latin typeface="Gill Sans MT"/>
                <a:ea typeface="+mj-ea"/>
                <a:cs typeface="+mj-cs"/>
              </a:rPr>
              <a:t>GAFUTURES.ORG ACCOUNT</a:t>
            </a:r>
          </a:p>
          <a:p>
            <a:pPr algn="ctr">
              <a:lnSpc>
                <a:spcPct val="90000"/>
              </a:lnSpc>
              <a:spcBef>
                <a:spcPct val="0"/>
              </a:spcBef>
              <a:spcAft>
                <a:spcPts val="600"/>
              </a:spcAft>
            </a:pPr>
            <a:r>
              <a:rPr lang="en-US" kern="1200" cap="all" spc="300" baseline="0">
                <a:latin typeface="Gill Sans MT"/>
                <a:ea typeface="+mj-ea"/>
                <a:cs typeface="+mj-cs"/>
              </a:rPr>
              <a:t>*Use personal email and make sure PRHS has copy of student Social Security Card</a:t>
            </a:r>
          </a:p>
        </p:txBody>
      </p:sp>
      <p:pic>
        <p:nvPicPr>
          <p:cNvPr id="5" name="Picture 4" descr="A blue and black text on a white background&#10;&#10;Description automatically generated">
            <a:extLst>
              <a:ext uri="{FF2B5EF4-FFF2-40B4-BE49-F238E27FC236}">
                <a16:creationId xmlns:a16="http://schemas.microsoft.com/office/drawing/2014/main" id="{CF763EC0-C806-354C-61EF-5FBCEE0260D9}"/>
              </a:ext>
            </a:extLst>
          </p:cNvPr>
          <p:cNvPicPr>
            <a:picLocks noChangeAspect="1"/>
          </p:cNvPicPr>
          <p:nvPr/>
        </p:nvPicPr>
        <p:blipFill>
          <a:blip r:embed="rId2"/>
          <a:stretch>
            <a:fillRect/>
          </a:stretch>
        </p:blipFill>
        <p:spPr>
          <a:xfrm>
            <a:off x="79708" y="377129"/>
            <a:ext cx="3555331" cy="1516702"/>
          </a:xfrm>
          <a:prstGeom prst="rect">
            <a:avLst/>
          </a:prstGeom>
          <a:ln>
            <a:noFill/>
          </a:ln>
          <a:effectLst>
            <a:softEdge rad="112500"/>
          </a:effectLst>
        </p:spPr>
      </p:pic>
      <p:sp>
        <p:nvSpPr>
          <p:cNvPr id="2" name="TextBox 1">
            <a:extLst>
              <a:ext uri="{FF2B5EF4-FFF2-40B4-BE49-F238E27FC236}">
                <a16:creationId xmlns:a16="http://schemas.microsoft.com/office/drawing/2014/main" id="{850DD81C-C010-B0D6-DD9D-A8A171E764CA}"/>
              </a:ext>
            </a:extLst>
          </p:cNvPr>
          <p:cNvSpPr txBox="1"/>
          <p:nvPr/>
        </p:nvSpPr>
        <p:spPr>
          <a:xfrm>
            <a:off x="270354" y="1765770"/>
            <a:ext cx="7874613" cy="3283138"/>
          </a:xfrm>
          <a:prstGeom prst="rect">
            <a:avLst/>
          </a:prstGeom>
        </p:spPr>
        <p:txBody>
          <a:bodyPr rot="0" spcFirstLastPara="0" vert="horz" lIns="91440" tIns="45720" rIns="91440" bIns="45720" numCol="1" spcCol="0" rtlCol="0" fromWordArt="0" anchor="ctr" anchorCtr="0" forceAA="0" compatLnSpc="1">
            <a:prstTxWarp prst="textNoShape">
              <a:avLst/>
            </a:prstTxWarp>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28600">
              <a:lnSpc>
                <a:spcPct val="90000"/>
              </a:lnSpc>
              <a:spcAft>
                <a:spcPts val="600"/>
              </a:spcAft>
              <a:buFont typeface="Arial" panose="020B0604020202020204" pitchFamily="34" charset="0"/>
              <a:buChar char="•"/>
            </a:pPr>
            <a:r>
              <a:rPr lang="en-US" sz="2400">
                <a:latin typeface="Gill Sans MT"/>
              </a:rPr>
              <a:t>See current HOPE/Zell Miller GPA – Finalized in June</a:t>
            </a:r>
          </a:p>
          <a:p>
            <a:pPr marL="285750" indent="-228600">
              <a:lnSpc>
                <a:spcPct val="90000"/>
              </a:lnSpc>
              <a:spcAft>
                <a:spcPts val="600"/>
              </a:spcAft>
              <a:buFont typeface="Arial" panose="020B0604020202020204" pitchFamily="34" charset="0"/>
              <a:buChar char="•"/>
            </a:pPr>
            <a:r>
              <a:rPr lang="en-US" sz="2400">
                <a:latin typeface="Gill Sans MT"/>
              </a:rPr>
              <a:t>Dual Enrollment information &amp; Funding Application</a:t>
            </a:r>
          </a:p>
          <a:p>
            <a:pPr marL="285750" indent="-228600">
              <a:lnSpc>
                <a:spcPct val="90000"/>
              </a:lnSpc>
              <a:spcAft>
                <a:spcPts val="600"/>
              </a:spcAft>
              <a:buFont typeface="Arial" panose="020B0604020202020204" pitchFamily="34" charset="0"/>
              <a:buChar char="•"/>
            </a:pPr>
            <a:r>
              <a:rPr lang="en-US" sz="2400">
                <a:latin typeface="Gill Sans MT"/>
              </a:rPr>
              <a:t>HOPE &amp; State Aid Programs - descriptions and applications</a:t>
            </a:r>
          </a:p>
          <a:p>
            <a:pPr marL="285750" indent="-228600">
              <a:lnSpc>
                <a:spcPct val="90000"/>
              </a:lnSpc>
              <a:spcAft>
                <a:spcPts val="600"/>
              </a:spcAft>
              <a:buFont typeface="Arial" panose="020B0604020202020204" pitchFamily="34" charset="0"/>
              <a:buChar char="•"/>
            </a:pPr>
            <a:r>
              <a:rPr lang="en-US" sz="2400">
                <a:latin typeface="Gill Sans MT"/>
              </a:rPr>
              <a:t>Federal Aid &amp; Scholarships</a:t>
            </a:r>
          </a:p>
          <a:p>
            <a:pPr marL="285750" indent="-228600">
              <a:lnSpc>
                <a:spcPct val="90000"/>
              </a:lnSpc>
              <a:spcAft>
                <a:spcPts val="600"/>
              </a:spcAft>
              <a:buFont typeface="Arial" panose="020B0604020202020204" pitchFamily="34" charset="0"/>
              <a:buChar char="•"/>
            </a:pPr>
            <a:r>
              <a:rPr lang="en-US" sz="2400">
                <a:latin typeface="Gill Sans MT"/>
              </a:rPr>
              <a:t>College Exploration &amp; Planning</a:t>
            </a:r>
          </a:p>
        </p:txBody>
      </p:sp>
    </p:spTree>
    <p:extLst>
      <p:ext uri="{BB962C8B-B14F-4D97-AF65-F5344CB8AC3E}">
        <p14:creationId xmlns:p14="http://schemas.microsoft.com/office/powerpoint/2010/main" val="13156139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3"/>
          <p:cNvSpPr txBox="1">
            <a:spLocks noGrp="1"/>
          </p:cNvSpPr>
          <p:nvPr>
            <p:ph type="ctrTitle"/>
          </p:nvPr>
        </p:nvSpPr>
        <p:spPr>
          <a:xfrm>
            <a:off x="311700" y="68581"/>
            <a:ext cx="8520600" cy="866100"/>
          </a:xfrm>
          <a:prstGeom prst="rect">
            <a:avLst/>
          </a:prstGeom>
        </p:spPr>
        <p:txBody>
          <a:bodyPr spcFirstLastPara="1" wrap="square" lIns="91425" tIns="91425" rIns="91425" bIns="91425" anchor="b" anchorCtr="0">
            <a:normAutofit/>
          </a:bodyPr>
          <a:lstStyle/>
          <a:p>
            <a:pPr>
              <a:buSzPct val="37931"/>
            </a:pPr>
            <a:r>
              <a:rPr lang="en" sz="2900"/>
              <a:t>GAfutures.org</a:t>
            </a:r>
            <a:br>
              <a:rPr lang="en" sz="2900"/>
            </a:br>
            <a:r>
              <a:rPr lang="en" sz="1400"/>
              <a:t>School must have Social security number on file</a:t>
            </a:r>
          </a:p>
        </p:txBody>
      </p:sp>
      <p:pic>
        <p:nvPicPr>
          <p:cNvPr id="114" name="Google Shape;114;p23" descr="GaFutures is where you will find valuable information on the HOPE Scholarship, Dual Enrollment and college searches.&#10;"/>
          <p:cNvPicPr preferRelativeResize="0"/>
          <p:nvPr/>
        </p:nvPicPr>
        <p:blipFill>
          <a:blip r:embed="rId3">
            <a:alphaModFix/>
          </a:blip>
          <a:stretch>
            <a:fillRect/>
          </a:stretch>
        </p:blipFill>
        <p:spPr>
          <a:xfrm>
            <a:off x="230004" y="959236"/>
            <a:ext cx="8679178" cy="418456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4A46E-8B67-429C-A8D5-1F43558FC809}"/>
              </a:ext>
            </a:extLst>
          </p:cNvPr>
          <p:cNvSpPr>
            <a:spLocks noGrp="1"/>
          </p:cNvSpPr>
          <p:nvPr>
            <p:ph type="title"/>
          </p:nvPr>
        </p:nvSpPr>
        <p:spPr>
          <a:xfrm>
            <a:off x="311700" y="2089"/>
            <a:ext cx="8520600" cy="1452987"/>
          </a:xfrm>
        </p:spPr>
        <p:txBody>
          <a:bodyPr>
            <a:normAutofit/>
          </a:bodyPr>
          <a:lstStyle/>
          <a:p>
            <a:r>
              <a:rPr lang="en"/>
              <a:t>9th Grade Counselors</a:t>
            </a:r>
          </a:p>
        </p:txBody>
      </p:sp>
      <p:sp>
        <p:nvSpPr>
          <p:cNvPr id="7" name="TextBox 6">
            <a:extLst>
              <a:ext uri="{FF2B5EF4-FFF2-40B4-BE49-F238E27FC236}">
                <a16:creationId xmlns:a16="http://schemas.microsoft.com/office/drawing/2014/main" id="{72CE3526-FF2A-4B1F-B2FC-0D7CE30422BE}"/>
              </a:ext>
            </a:extLst>
          </p:cNvPr>
          <p:cNvSpPr txBox="1"/>
          <p:nvPr/>
        </p:nvSpPr>
        <p:spPr>
          <a:xfrm>
            <a:off x="781554" y="4268858"/>
            <a:ext cx="828285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a:t>             Wanda Merchant                                  Aubrey Banks                       </a:t>
            </a:r>
          </a:p>
        </p:txBody>
      </p:sp>
      <p:sp>
        <p:nvSpPr>
          <p:cNvPr id="8" name="TextBox 7">
            <a:extLst>
              <a:ext uri="{FF2B5EF4-FFF2-40B4-BE49-F238E27FC236}">
                <a16:creationId xmlns:a16="http://schemas.microsoft.com/office/drawing/2014/main" id="{2C3B589A-3514-44C9-9784-B5ADD88C0416}"/>
              </a:ext>
            </a:extLst>
          </p:cNvPr>
          <p:cNvSpPr txBox="1"/>
          <p:nvPr/>
        </p:nvSpPr>
        <p:spPr>
          <a:xfrm>
            <a:off x="541606" y="4489664"/>
            <a:ext cx="852314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a:t>                 Counselor (A-L)                                  Counselor (M-Z)                   </a:t>
            </a:r>
          </a:p>
        </p:txBody>
      </p:sp>
      <p:pic>
        <p:nvPicPr>
          <p:cNvPr id="3" name="Picture 4">
            <a:extLst>
              <a:ext uri="{FF2B5EF4-FFF2-40B4-BE49-F238E27FC236}">
                <a16:creationId xmlns:a16="http://schemas.microsoft.com/office/drawing/2014/main" id="{A9971CAA-9AC1-BC8B-D332-5BA7CEFFDC40}"/>
              </a:ext>
            </a:extLst>
          </p:cNvPr>
          <p:cNvPicPr>
            <a:picLocks noChangeAspect="1"/>
          </p:cNvPicPr>
          <p:nvPr/>
        </p:nvPicPr>
        <p:blipFill rotWithShape="1">
          <a:blip r:embed="rId2"/>
          <a:srcRect t="27788" r="757" b="13163"/>
          <a:stretch/>
        </p:blipFill>
        <p:spPr>
          <a:xfrm>
            <a:off x="1396218" y="1285088"/>
            <a:ext cx="2276241" cy="2926068"/>
          </a:xfrm>
          <a:prstGeom prst="rect">
            <a:avLst/>
          </a:prstGeom>
          <a:ln>
            <a:noFill/>
          </a:ln>
          <a:effectLst>
            <a:softEdge rad="112500"/>
          </a:effectLst>
        </p:spPr>
      </p:pic>
      <p:pic>
        <p:nvPicPr>
          <p:cNvPr id="5" name="Picture 4" descr="A person with long curly hair wearing a grey shirt&#10;&#10;Description automatically generated">
            <a:extLst>
              <a:ext uri="{FF2B5EF4-FFF2-40B4-BE49-F238E27FC236}">
                <a16:creationId xmlns:a16="http://schemas.microsoft.com/office/drawing/2014/main" id="{12F6575D-19C6-2495-FD8C-141AB55F6E4C}"/>
              </a:ext>
            </a:extLst>
          </p:cNvPr>
          <p:cNvPicPr>
            <a:picLocks noChangeAspect="1"/>
          </p:cNvPicPr>
          <p:nvPr/>
        </p:nvPicPr>
        <p:blipFill rotWithShape="1">
          <a:blip r:embed="rId3"/>
          <a:srcRect t="5440" r="341" b="-259"/>
          <a:stretch/>
        </p:blipFill>
        <p:spPr>
          <a:xfrm>
            <a:off x="4997617" y="1317990"/>
            <a:ext cx="2276984" cy="2951007"/>
          </a:xfrm>
          <a:prstGeom prst="rect">
            <a:avLst/>
          </a:prstGeom>
          <a:ln>
            <a:noFill/>
          </a:ln>
          <a:effectLst>
            <a:softEdge rad="112500"/>
          </a:effectLst>
        </p:spPr>
      </p:pic>
    </p:spTree>
    <p:extLst>
      <p:ext uri="{BB962C8B-B14F-4D97-AF65-F5344CB8AC3E}">
        <p14:creationId xmlns:p14="http://schemas.microsoft.com/office/powerpoint/2010/main" val="17453088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9"/>
          <p:cNvSpPr txBox="1">
            <a:spLocks noGrp="1"/>
          </p:cNvSpPr>
          <p:nvPr>
            <p:ph type="ctrTitle"/>
          </p:nvPr>
        </p:nvSpPr>
        <p:spPr>
          <a:xfrm>
            <a:off x="296266" y="410331"/>
            <a:ext cx="8557500" cy="648600"/>
          </a:xfrm>
          <a:prstGeom prst="rect">
            <a:avLst/>
          </a:prstGeom>
        </p:spPr>
        <p:txBody>
          <a:bodyPr spcFirstLastPara="1" wrap="square" lIns="91425" tIns="91425" rIns="91425" bIns="91425" anchor="ctr" anchorCtr="0">
            <a:noAutofit/>
          </a:bodyPr>
          <a:lstStyle/>
          <a:p>
            <a:pPr marL="25400" marR="25400" lvl="0" indent="0" algn="ctr" rtl="0">
              <a:lnSpc>
                <a:spcPct val="160000"/>
              </a:lnSpc>
              <a:spcBef>
                <a:spcPts val="600"/>
              </a:spcBef>
              <a:spcAft>
                <a:spcPts val="1200"/>
              </a:spcAft>
              <a:buClr>
                <a:schemeClr val="dk1"/>
              </a:buClr>
              <a:buSzPts val="1100"/>
              <a:buFont typeface="Arial"/>
              <a:buNone/>
            </a:pPr>
            <a:r>
              <a:rPr lang="en" sz="2700" b="1">
                <a:solidFill>
                  <a:srgbClr val="1F2021"/>
                </a:solidFill>
              </a:rPr>
              <a:t>What matters most in the admissions review?</a:t>
            </a:r>
            <a:endParaRPr lang="en-US" sz="2700"/>
          </a:p>
        </p:txBody>
      </p:sp>
      <p:sp>
        <p:nvSpPr>
          <p:cNvPr id="146" name="Google Shape;146;p29"/>
          <p:cNvSpPr txBox="1">
            <a:spLocks noGrp="1"/>
          </p:cNvSpPr>
          <p:nvPr>
            <p:ph type="subTitle" idx="1"/>
          </p:nvPr>
        </p:nvSpPr>
        <p:spPr>
          <a:xfrm>
            <a:off x="103457" y="412539"/>
            <a:ext cx="8710443" cy="4672290"/>
          </a:xfrm>
          <a:prstGeom prst="rect">
            <a:avLst/>
          </a:prstGeom>
        </p:spPr>
        <p:txBody>
          <a:bodyPr spcFirstLastPara="1" wrap="square" lIns="91425" tIns="91425" rIns="91425" bIns="91425" anchor="t" anchorCtr="0">
            <a:noAutofit/>
          </a:bodyPr>
          <a:lstStyle/>
          <a:p>
            <a:pPr marL="25400" marR="25400" indent="0" algn="l">
              <a:lnSpc>
                <a:spcPct val="150000"/>
              </a:lnSpc>
              <a:spcBef>
                <a:spcPts val="600"/>
              </a:spcBef>
              <a:buSzPts val="605"/>
            </a:pPr>
            <a:endParaRPr lang="en" sz="1400">
              <a:solidFill>
                <a:schemeClr val="dk1"/>
              </a:solidFill>
              <a:uFill>
                <a:noFill/>
              </a:uFill>
              <a:latin typeface="Roboto"/>
              <a:ea typeface="Roboto"/>
              <a:cs typeface="Roboto"/>
            </a:endParaRPr>
          </a:p>
          <a:p>
            <a:pPr marL="25400" marR="25400" indent="0" algn="l">
              <a:lnSpc>
                <a:spcPct val="150000"/>
              </a:lnSpc>
              <a:spcBef>
                <a:spcPts val="600"/>
              </a:spcBef>
              <a:buSzPts val="605"/>
            </a:pPr>
            <a:endParaRPr lang="en" sz="1400">
              <a:solidFill>
                <a:schemeClr val="dk1"/>
              </a:solidFill>
              <a:uFill>
                <a:noFill/>
              </a:uFill>
              <a:latin typeface="Roboto"/>
              <a:ea typeface="Roboto"/>
              <a:cs typeface="Roboto"/>
              <a:sym typeface="Roboto"/>
            </a:endParaRPr>
          </a:p>
          <a:p>
            <a:pPr marL="457200" marR="25400" lvl="0" indent="-307340" algn="l" rtl="0">
              <a:lnSpc>
                <a:spcPct val="150000"/>
              </a:lnSpc>
              <a:spcBef>
                <a:spcPts val="1200"/>
              </a:spcBef>
              <a:spcAft>
                <a:spcPts val="0"/>
              </a:spcAft>
              <a:buClr>
                <a:schemeClr val="dk1"/>
              </a:buClr>
              <a:buSzPts val="1241"/>
              <a:buFont typeface="Roboto"/>
              <a:buChar char="●"/>
            </a:pPr>
            <a:r>
              <a:rPr lang="en" sz="2400">
                <a:solidFill>
                  <a:schemeClr val="dk1"/>
                </a:solidFill>
                <a:latin typeface="Roboto"/>
                <a:ea typeface="Roboto"/>
                <a:cs typeface="Roboto"/>
                <a:sym typeface="Roboto"/>
              </a:rPr>
              <a:t>Transcript - GPA/Rigor</a:t>
            </a:r>
            <a:endParaRPr sz="2400">
              <a:solidFill>
                <a:schemeClr val="dk1"/>
              </a:solidFill>
              <a:latin typeface="Roboto"/>
              <a:ea typeface="Roboto"/>
              <a:cs typeface="Roboto"/>
            </a:endParaRPr>
          </a:p>
          <a:p>
            <a:pPr marR="25400" indent="-307340" algn="l">
              <a:lnSpc>
                <a:spcPct val="150000"/>
              </a:lnSpc>
              <a:buClr>
                <a:schemeClr val="dk1"/>
              </a:buClr>
              <a:buSzPts val="1241"/>
              <a:buFont typeface="Roboto"/>
              <a:buChar char="●"/>
            </a:pPr>
            <a:r>
              <a:rPr lang="en" sz="2400">
                <a:solidFill>
                  <a:schemeClr val="dk1"/>
                </a:solidFill>
                <a:latin typeface="Roboto"/>
                <a:ea typeface="Roboto"/>
                <a:cs typeface="Roboto"/>
                <a:sym typeface="Roboto"/>
              </a:rPr>
              <a:t>Test Scores- SAT/ ACT</a:t>
            </a:r>
            <a:endParaRPr sz="2400">
              <a:solidFill>
                <a:schemeClr val="dk1"/>
              </a:solidFill>
              <a:latin typeface="Roboto"/>
              <a:ea typeface="Roboto"/>
              <a:cs typeface="Roboto"/>
            </a:endParaRPr>
          </a:p>
          <a:p>
            <a:pPr marL="457200" marR="25400" lvl="0" indent="-307340" algn="l" rtl="0">
              <a:lnSpc>
                <a:spcPct val="150000"/>
              </a:lnSpc>
              <a:spcBef>
                <a:spcPts val="0"/>
              </a:spcBef>
              <a:spcAft>
                <a:spcPts val="0"/>
              </a:spcAft>
              <a:buClr>
                <a:schemeClr val="dk1"/>
              </a:buClr>
              <a:buSzPts val="1241"/>
              <a:buFont typeface="Roboto"/>
              <a:buChar char="●"/>
            </a:pPr>
            <a:r>
              <a:rPr lang="en" sz="2400">
                <a:solidFill>
                  <a:schemeClr val="dk1"/>
                </a:solidFill>
                <a:latin typeface="Roboto"/>
                <a:ea typeface="Roboto"/>
                <a:cs typeface="Roboto"/>
                <a:sym typeface="Roboto"/>
              </a:rPr>
              <a:t>Extracurricular activities/Contribution to Community</a:t>
            </a:r>
            <a:endParaRPr sz="2400">
              <a:solidFill>
                <a:schemeClr val="dk1"/>
              </a:solidFill>
              <a:latin typeface="Roboto"/>
              <a:ea typeface="Roboto"/>
              <a:cs typeface="Roboto"/>
            </a:endParaRPr>
          </a:p>
          <a:p>
            <a:pPr marR="25400" indent="-307340" algn="l">
              <a:lnSpc>
                <a:spcPct val="150000"/>
              </a:lnSpc>
              <a:buClr>
                <a:schemeClr val="dk1"/>
              </a:buClr>
              <a:buSzPts val="1241"/>
              <a:buFont typeface="Roboto"/>
              <a:buChar char="●"/>
            </a:pPr>
            <a:r>
              <a:rPr lang="en-US" sz="2400">
                <a:solidFill>
                  <a:schemeClr val="dk1"/>
                </a:solidFill>
                <a:latin typeface="Roboto"/>
                <a:ea typeface="Roboto"/>
                <a:cs typeface="Roboto"/>
                <a:sym typeface="Roboto"/>
              </a:rPr>
              <a:t>Personal Essays</a:t>
            </a:r>
            <a:endParaRPr lang="en-US" sz="2400">
              <a:solidFill>
                <a:schemeClr val="dk1"/>
              </a:solidFill>
              <a:latin typeface="Roboto"/>
              <a:ea typeface="Roboto"/>
              <a:cs typeface="Roboto"/>
            </a:endParaRPr>
          </a:p>
          <a:p>
            <a:pPr marR="25400" indent="-307340" algn="l">
              <a:lnSpc>
                <a:spcPct val="150000"/>
              </a:lnSpc>
              <a:buClr>
                <a:schemeClr val="dk1"/>
              </a:buClr>
              <a:buSzPts val="1241"/>
              <a:buFont typeface="Roboto"/>
              <a:buChar char="●"/>
            </a:pPr>
            <a:r>
              <a:rPr lang="en" sz="2400">
                <a:solidFill>
                  <a:schemeClr val="dk1"/>
                </a:solidFill>
                <a:latin typeface="Roboto"/>
                <a:ea typeface="Roboto"/>
                <a:cs typeface="Roboto"/>
                <a:sym typeface="Roboto"/>
              </a:rPr>
              <a:t>Teacher Recommendations</a:t>
            </a:r>
            <a:endParaRPr sz="2000">
              <a:solidFill>
                <a:schemeClr val="dk1"/>
              </a:solidFill>
              <a:latin typeface="Roboto"/>
              <a:ea typeface="Roboto"/>
              <a:cs typeface="Roboto"/>
            </a:endParaRPr>
          </a:p>
          <a:p>
            <a:pPr marL="0" lvl="0" indent="0" algn="ctr" rtl="0">
              <a:lnSpc>
                <a:spcPct val="90000"/>
              </a:lnSpc>
              <a:spcBef>
                <a:spcPts val="1200"/>
              </a:spcBef>
              <a:spcAft>
                <a:spcPts val="0"/>
              </a:spcAft>
              <a:buSzPts val="605"/>
              <a:buNone/>
            </a:pPr>
            <a:endParaRPr sz="2860">
              <a:solidFill>
                <a:schemeClr val="dk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40"/>
          <p:cNvSpPr txBox="1">
            <a:spLocks noGrp="1"/>
          </p:cNvSpPr>
          <p:nvPr>
            <p:ph type="ctrTitle"/>
          </p:nvPr>
        </p:nvSpPr>
        <p:spPr>
          <a:xfrm>
            <a:off x="0" y="82475"/>
            <a:ext cx="9094800" cy="1175100"/>
          </a:xfrm>
          <a:prstGeom prst="rect">
            <a:avLst/>
          </a:prstGeom>
        </p:spPr>
        <p:txBody>
          <a:bodyPr spcFirstLastPara="1" wrap="square" lIns="91425" tIns="91425" rIns="91425" bIns="91425" anchor="ctr" anchorCtr="0">
            <a:normAutofit/>
          </a:bodyPr>
          <a:lstStyle/>
          <a:p>
            <a:pPr marL="0" lvl="0" indent="0" algn="ctr" rtl="0">
              <a:lnSpc>
                <a:spcPct val="80000"/>
              </a:lnSpc>
              <a:spcBef>
                <a:spcPts val="0"/>
              </a:spcBef>
              <a:spcAft>
                <a:spcPts val="0"/>
              </a:spcAft>
              <a:buNone/>
            </a:pPr>
            <a:r>
              <a:rPr lang="en" sz="2700" b="1" i="1"/>
              <a:t>College Admission Requirements &amp; Freshman profiles - College websites make expectations clear -</a:t>
            </a:r>
            <a:endParaRPr sz="2700" b="1" i="1"/>
          </a:p>
        </p:txBody>
      </p:sp>
      <p:pic>
        <p:nvPicPr>
          <p:cNvPr id="218" name="Google Shape;218;p40" descr="Check college websites for admission requirements.  Some colleges include freshman profiles which shows a student what the middle 50 percent of the freshman they admitted had in academic stats.&#10;Local great schools to look at include University of North Georgia.&#10;&#10;"/>
          <p:cNvPicPr preferRelativeResize="0"/>
          <p:nvPr/>
        </p:nvPicPr>
        <p:blipFill>
          <a:blip r:embed="rId3">
            <a:alphaModFix/>
          </a:blip>
          <a:stretch>
            <a:fillRect/>
          </a:stretch>
        </p:blipFill>
        <p:spPr>
          <a:xfrm>
            <a:off x="-437" y="1483825"/>
            <a:ext cx="3057525" cy="1495425"/>
          </a:xfrm>
          <a:prstGeom prst="rect">
            <a:avLst/>
          </a:prstGeom>
          <a:noFill/>
          <a:ln>
            <a:noFill/>
          </a:ln>
        </p:spPr>
      </p:pic>
      <p:pic>
        <p:nvPicPr>
          <p:cNvPr id="219" name="Google Shape;219;p40" descr="Georgia State University&#10;"/>
          <p:cNvPicPr preferRelativeResize="0"/>
          <p:nvPr/>
        </p:nvPicPr>
        <p:blipFill>
          <a:blip r:embed="rId4">
            <a:alphaModFix/>
          </a:blip>
          <a:stretch>
            <a:fillRect/>
          </a:stretch>
        </p:blipFill>
        <p:spPr>
          <a:xfrm>
            <a:off x="3514375" y="1187525"/>
            <a:ext cx="1898404" cy="1861975"/>
          </a:xfrm>
          <a:prstGeom prst="rect">
            <a:avLst/>
          </a:prstGeom>
          <a:noFill/>
          <a:ln>
            <a:noFill/>
          </a:ln>
        </p:spPr>
      </p:pic>
      <p:pic>
        <p:nvPicPr>
          <p:cNvPr id="220" name="Google Shape;220;p40" descr="Georgia Tech University&#10;"/>
          <p:cNvPicPr preferRelativeResize="0"/>
          <p:nvPr/>
        </p:nvPicPr>
        <p:blipFill>
          <a:blip r:embed="rId5">
            <a:alphaModFix/>
          </a:blip>
          <a:stretch>
            <a:fillRect/>
          </a:stretch>
        </p:blipFill>
        <p:spPr>
          <a:xfrm>
            <a:off x="5629275" y="1531350"/>
            <a:ext cx="3514725" cy="1295400"/>
          </a:xfrm>
          <a:prstGeom prst="rect">
            <a:avLst/>
          </a:prstGeom>
          <a:noFill/>
          <a:ln>
            <a:noFill/>
          </a:ln>
        </p:spPr>
      </p:pic>
      <p:pic>
        <p:nvPicPr>
          <p:cNvPr id="222" name="Google Shape;222;p40" descr="University of Georgia&#10;"/>
          <p:cNvPicPr preferRelativeResize="0"/>
          <p:nvPr/>
        </p:nvPicPr>
        <p:blipFill>
          <a:blip r:embed="rId6">
            <a:alphaModFix/>
          </a:blip>
          <a:stretch>
            <a:fillRect/>
          </a:stretch>
        </p:blipFill>
        <p:spPr>
          <a:xfrm>
            <a:off x="438707" y="3210850"/>
            <a:ext cx="1761975" cy="1761975"/>
          </a:xfrm>
          <a:prstGeom prst="rect">
            <a:avLst/>
          </a:prstGeom>
          <a:noFill/>
          <a:ln>
            <a:noFill/>
          </a:ln>
        </p:spPr>
      </p:pic>
      <p:pic>
        <p:nvPicPr>
          <p:cNvPr id="2" name="Picture 1" descr="Savannah State University Athletics | Savannah GA">
            <a:extLst>
              <a:ext uri="{FF2B5EF4-FFF2-40B4-BE49-F238E27FC236}">
                <a16:creationId xmlns:a16="http://schemas.microsoft.com/office/drawing/2014/main" id="{2678F519-895F-90C9-1FBC-BEE2D3935AAA}"/>
              </a:ext>
            </a:extLst>
          </p:cNvPr>
          <p:cNvPicPr>
            <a:picLocks noChangeAspect="1"/>
          </p:cNvPicPr>
          <p:nvPr/>
        </p:nvPicPr>
        <p:blipFill>
          <a:blip r:embed="rId7"/>
          <a:stretch>
            <a:fillRect/>
          </a:stretch>
        </p:blipFill>
        <p:spPr>
          <a:xfrm>
            <a:off x="2792186" y="3210379"/>
            <a:ext cx="3514271" cy="1761671"/>
          </a:xfrm>
          <a:prstGeom prst="rect">
            <a:avLst/>
          </a:prstGeom>
        </p:spPr>
      </p:pic>
      <p:pic>
        <p:nvPicPr>
          <p:cNvPr id="3" name="Picture 2" descr="Kennesaw State University - Badges - Credly">
            <a:extLst>
              <a:ext uri="{FF2B5EF4-FFF2-40B4-BE49-F238E27FC236}">
                <a16:creationId xmlns:a16="http://schemas.microsoft.com/office/drawing/2014/main" id="{ACA6A024-9DBA-8697-4587-E01540904721}"/>
              </a:ext>
            </a:extLst>
          </p:cNvPr>
          <p:cNvPicPr>
            <a:picLocks noChangeAspect="1"/>
          </p:cNvPicPr>
          <p:nvPr/>
        </p:nvPicPr>
        <p:blipFill>
          <a:blip r:embed="rId8"/>
          <a:stretch>
            <a:fillRect/>
          </a:stretch>
        </p:blipFill>
        <p:spPr>
          <a:xfrm>
            <a:off x="6974794" y="3051401"/>
            <a:ext cx="1925411" cy="192541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B5CB1-9ED0-A32C-A607-F245D6B26394}"/>
              </a:ext>
            </a:extLst>
          </p:cNvPr>
          <p:cNvSpPr>
            <a:spLocks noGrp="1"/>
          </p:cNvSpPr>
          <p:nvPr>
            <p:ph type="title"/>
          </p:nvPr>
        </p:nvSpPr>
        <p:spPr>
          <a:xfrm>
            <a:off x="311700" y="-2907"/>
            <a:ext cx="8520600" cy="572700"/>
          </a:xfrm>
        </p:spPr>
        <p:txBody>
          <a:bodyPr>
            <a:normAutofit fontScale="90000"/>
          </a:bodyPr>
          <a:lstStyle/>
          <a:p>
            <a:pPr algn="ctr"/>
            <a:r>
              <a:rPr lang="en-US" b="1"/>
              <a:t>Timeline of Suggestions</a:t>
            </a:r>
          </a:p>
        </p:txBody>
      </p:sp>
      <p:sp>
        <p:nvSpPr>
          <p:cNvPr id="3" name="Text Placeholder 2">
            <a:extLst>
              <a:ext uri="{FF2B5EF4-FFF2-40B4-BE49-F238E27FC236}">
                <a16:creationId xmlns:a16="http://schemas.microsoft.com/office/drawing/2014/main" id="{858034A6-8874-9A38-F56C-DD697194688E}"/>
              </a:ext>
            </a:extLst>
          </p:cNvPr>
          <p:cNvSpPr>
            <a:spLocks noGrp="1"/>
          </p:cNvSpPr>
          <p:nvPr>
            <p:ph type="body" idx="1"/>
          </p:nvPr>
        </p:nvSpPr>
        <p:spPr>
          <a:xfrm>
            <a:off x="2781" y="623248"/>
            <a:ext cx="4787643" cy="4517126"/>
          </a:xfrm>
        </p:spPr>
        <p:txBody>
          <a:bodyPr>
            <a:normAutofit/>
          </a:bodyPr>
          <a:lstStyle/>
          <a:p>
            <a:pPr marL="139700" indent="0">
              <a:lnSpc>
                <a:spcPct val="100000"/>
              </a:lnSpc>
              <a:buNone/>
            </a:pPr>
            <a:r>
              <a:rPr lang="en" sz="1600" b="1">
                <a:solidFill>
                  <a:srgbClr val="000000"/>
                </a:solidFill>
              </a:rPr>
              <a:t>Now:</a:t>
            </a:r>
            <a:endParaRPr lang="en-US" sz="1600" b="1">
              <a:solidFill>
                <a:srgbClr val="000000"/>
              </a:solidFill>
            </a:endParaRPr>
          </a:p>
          <a:p>
            <a:pPr indent="-457200">
              <a:lnSpc>
                <a:spcPct val="150000"/>
              </a:lnSpc>
              <a:buFont typeface="Arial,Sans-Serif"/>
              <a:buChar char="•"/>
            </a:pPr>
            <a:r>
              <a:rPr lang="en" sz="1700" b="1">
                <a:solidFill>
                  <a:srgbClr val="000000"/>
                </a:solidFill>
              </a:rPr>
              <a:t>Focus on grades - keep GPA in mind</a:t>
            </a:r>
            <a:endParaRPr lang="en-US" sz="1700" b="1">
              <a:solidFill>
                <a:srgbClr val="000000"/>
              </a:solidFill>
            </a:endParaRPr>
          </a:p>
          <a:p>
            <a:pPr indent="-457200">
              <a:lnSpc>
                <a:spcPct val="150000"/>
              </a:lnSpc>
              <a:buFont typeface="Arial,Sans-Serif"/>
              <a:buChar char="•"/>
            </a:pPr>
            <a:r>
              <a:rPr lang="en" sz="1700">
                <a:solidFill>
                  <a:srgbClr val="000000"/>
                </a:solidFill>
              </a:rPr>
              <a:t>4-year course plan</a:t>
            </a:r>
            <a:endParaRPr lang="en-US" sz="1700">
              <a:solidFill>
                <a:srgbClr val="000000"/>
              </a:solidFill>
            </a:endParaRPr>
          </a:p>
          <a:p>
            <a:pPr indent="-457200">
              <a:lnSpc>
                <a:spcPct val="150000"/>
              </a:lnSpc>
              <a:buFont typeface="Arial,Sans-Serif"/>
              <a:buChar char="•"/>
            </a:pPr>
            <a:r>
              <a:rPr lang="en" sz="1700">
                <a:solidFill>
                  <a:srgbClr val="000000"/>
                </a:solidFill>
              </a:rPr>
              <a:t>Look at scholarships for requirements</a:t>
            </a:r>
            <a:endParaRPr lang="en-US" sz="1700">
              <a:solidFill>
                <a:srgbClr val="000000"/>
              </a:solidFill>
            </a:endParaRPr>
          </a:p>
          <a:p>
            <a:pPr indent="-457200">
              <a:lnSpc>
                <a:spcPct val="150000"/>
              </a:lnSpc>
              <a:buFont typeface="Arial,Sans-Serif"/>
              <a:buChar char="•"/>
            </a:pPr>
            <a:r>
              <a:rPr lang="en" sz="1700">
                <a:solidFill>
                  <a:srgbClr val="000000"/>
                </a:solidFill>
              </a:rPr>
              <a:t>Pursue interests/passions</a:t>
            </a:r>
            <a:endParaRPr lang="en-US" sz="1700">
              <a:solidFill>
                <a:srgbClr val="000000"/>
              </a:solidFill>
            </a:endParaRPr>
          </a:p>
          <a:p>
            <a:pPr indent="-457200">
              <a:lnSpc>
                <a:spcPct val="150000"/>
              </a:lnSpc>
              <a:buFont typeface="Arial,Sans-Serif"/>
              <a:buChar char="•"/>
            </a:pPr>
            <a:r>
              <a:rPr lang="en" sz="1700">
                <a:solidFill>
                  <a:srgbClr val="000000"/>
                </a:solidFill>
              </a:rPr>
              <a:t>Summer Opportunities – camps, job,</a:t>
            </a:r>
            <a:r>
              <a:rPr lang="en" sz="1700" b="1">
                <a:solidFill>
                  <a:srgbClr val="000000"/>
                </a:solidFill>
              </a:rPr>
              <a:t> volunteer, </a:t>
            </a:r>
            <a:r>
              <a:rPr lang="en" sz="1700">
                <a:solidFill>
                  <a:srgbClr val="000000"/>
                </a:solidFill>
              </a:rPr>
              <a:t>job shadow</a:t>
            </a:r>
            <a:endParaRPr lang="en-US" sz="1700">
              <a:solidFill>
                <a:srgbClr val="000000"/>
              </a:solidFill>
            </a:endParaRPr>
          </a:p>
          <a:p>
            <a:pPr indent="-457200">
              <a:lnSpc>
                <a:spcPct val="150000"/>
              </a:lnSpc>
              <a:buFont typeface="Arial,Sans-Serif"/>
              <a:buChar char="•"/>
            </a:pPr>
            <a:r>
              <a:rPr lang="en" sz="1700">
                <a:solidFill>
                  <a:srgbClr val="000000"/>
                </a:solidFill>
              </a:rPr>
              <a:t>Explore high school options (Maxwell HS of Tech/Grayson Tech)</a:t>
            </a:r>
            <a:endParaRPr lang="en-US" sz="1700">
              <a:solidFill>
                <a:srgbClr val="000000"/>
              </a:solidFill>
            </a:endParaRPr>
          </a:p>
          <a:p>
            <a:pPr indent="-457200">
              <a:lnSpc>
                <a:spcPct val="150000"/>
              </a:lnSpc>
              <a:buFont typeface="Arial,Sans-Serif"/>
              <a:buChar char="•"/>
            </a:pPr>
            <a:r>
              <a:rPr lang="en" sz="1700">
                <a:solidFill>
                  <a:srgbClr val="000000"/>
                </a:solidFill>
              </a:rPr>
              <a:t>Research Post-Secondary options/Costs/Save for college</a:t>
            </a:r>
            <a:endParaRPr lang="en-US" sz="1700"/>
          </a:p>
        </p:txBody>
      </p:sp>
      <p:sp>
        <p:nvSpPr>
          <p:cNvPr id="4" name="Text Placeholder 3">
            <a:extLst>
              <a:ext uri="{FF2B5EF4-FFF2-40B4-BE49-F238E27FC236}">
                <a16:creationId xmlns:a16="http://schemas.microsoft.com/office/drawing/2014/main" id="{CDC4962A-1A26-7518-D5D3-B4A1F8FE142F}"/>
              </a:ext>
            </a:extLst>
          </p:cNvPr>
          <p:cNvSpPr>
            <a:spLocks noGrp="1"/>
          </p:cNvSpPr>
          <p:nvPr>
            <p:ph type="body" idx="2"/>
          </p:nvPr>
        </p:nvSpPr>
        <p:spPr>
          <a:xfrm>
            <a:off x="5179934" y="781773"/>
            <a:ext cx="3999900" cy="3802548"/>
          </a:xfrm>
        </p:spPr>
        <p:txBody>
          <a:bodyPr>
            <a:normAutofit fontScale="92500" lnSpcReduction="20000"/>
          </a:bodyPr>
          <a:lstStyle/>
          <a:p>
            <a:pPr marL="139700" indent="0">
              <a:lnSpc>
                <a:spcPct val="100000"/>
              </a:lnSpc>
              <a:buNone/>
            </a:pPr>
            <a:r>
              <a:rPr lang="en" sz="1600" b="1">
                <a:solidFill>
                  <a:srgbClr val="000000"/>
                </a:solidFill>
              </a:rPr>
              <a:t>10th Grade year:</a:t>
            </a:r>
            <a:endParaRPr lang="en-US" sz="1600" b="1">
              <a:solidFill>
                <a:srgbClr val="000000"/>
              </a:solidFill>
            </a:endParaRPr>
          </a:p>
          <a:p>
            <a:pPr marL="285750" indent="-285750">
              <a:lnSpc>
                <a:spcPct val="200000"/>
              </a:lnSpc>
              <a:buFont typeface="Arial,Sans-Serif"/>
              <a:buChar char="•"/>
            </a:pPr>
            <a:r>
              <a:rPr lang="en" sz="1600">
                <a:solidFill>
                  <a:srgbClr val="000000"/>
                </a:solidFill>
              </a:rPr>
              <a:t>Take PSAT – Free at PRHS</a:t>
            </a:r>
            <a:endParaRPr lang="en-US" sz="1600">
              <a:solidFill>
                <a:srgbClr val="000000"/>
              </a:solidFill>
            </a:endParaRPr>
          </a:p>
          <a:p>
            <a:pPr marL="285750" indent="-285750">
              <a:lnSpc>
                <a:spcPct val="200000"/>
              </a:lnSpc>
              <a:buFont typeface="Arial,Sans-Serif"/>
              <a:buChar char="•"/>
            </a:pPr>
            <a:r>
              <a:rPr lang="en" sz="1600">
                <a:solidFill>
                  <a:srgbClr val="000000"/>
                </a:solidFill>
              </a:rPr>
              <a:t>Attend College Fairs </a:t>
            </a:r>
            <a:endParaRPr lang="en-US" sz="1600">
              <a:solidFill>
                <a:srgbClr val="000000"/>
              </a:solidFill>
            </a:endParaRPr>
          </a:p>
          <a:p>
            <a:pPr marL="285750" indent="-285750">
              <a:lnSpc>
                <a:spcPct val="200000"/>
              </a:lnSpc>
              <a:buFont typeface="Arial,Sans-Serif"/>
              <a:buChar char="•"/>
            </a:pPr>
            <a:r>
              <a:rPr lang="en" sz="1600">
                <a:solidFill>
                  <a:srgbClr val="000000"/>
                </a:solidFill>
              </a:rPr>
              <a:t>Tour College Campuses </a:t>
            </a:r>
          </a:p>
          <a:p>
            <a:pPr marL="285750" indent="-285750">
              <a:lnSpc>
                <a:spcPct val="200000"/>
              </a:lnSpc>
              <a:buFont typeface="Arial,Sans-Serif"/>
              <a:buChar char="•"/>
            </a:pPr>
            <a:r>
              <a:rPr lang="en" sz="1600">
                <a:solidFill>
                  <a:schemeClr val="tx1"/>
                </a:solidFill>
              </a:rPr>
              <a:t>Summer after 10th</a:t>
            </a:r>
            <a:endParaRPr lang="en-US" sz="1600">
              <a:solidFill>
                <a:schemeClr val="tx1"/>
              </a:solidFill>
            </a:endParaRPr>
          </a:p>
          <a:p>
            <a:pPr marL="742950" lvl="1">
              <a:lnSpc>
                <a:spcPct val="200000"/>
              </a:lnSpc>
              <a:buFont typeface="Arial,Sans-Serif"/>
              <a:buChar char="•"/>
            </a:pPr>
            <a:r>
              <a:rPr lang="en" sz="1600">
                <a:solidFill>
                  <a:schemeClr val="tx1"/>
                </a:solidFill>
              </a:rPr>
              <a:t>SAT Practice Test: College Board &amp; Khan Academy</a:t>
            </a:r>
          </a:p>
          <a:p>
            <a:pPr marL="742950" lvl="1">
              <a:lnSpc>
                <a:spcPct val="200000"/>
              </a:lnSpc>
              <a:buFont typeface="Arial,Sans-Serif"/>
              <a:buChar char="•"/>
            </a:pPr>
            <a:r>
              <a:rPr lang="en" sz="1600">
                <a:solidFill>
                  <a:schemeClr val="tx1"/>
                </a:solidFill>
              </a:rPr>
              <a:t>ACT – free class by Kaplan, mock test</a:t>
            </a:r>
          </a:p>
        </p:txBody>
      </p:sp>
    </p:spTree>
    <p:extLst>
      <p:ext uri="{BB962C8B-B14F-4D97-AF65-F5344CB8AC3E}">
        <p14:creationId xmlns:p14="http://schemas.microsoft.com/office/powerpoint/2010/main" val="25568551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34871-B311-4E74-1100-1D88185D5318}"/>
              </a:ext>
            </a:extLst>
          </p:cNvPr>
          <p:cNvSpPr>
            <a:spLocks noGrp="1"/>
          </p:cNvSpPr>
          <p:nvPr>
            <p:ph type="title"/>
          </p:nvPr>
        </p:nvSpPr>
        <p:spPr>
          <a:xfrm>
            <a:off x="183864" y="205"/>
            <a:ext cx="8520600" cy="841800"/>
          </a:xfrm>
        </p:spPr>
        <p:txBody>
          <a:bodyPr/>
          <a:lstStyle/>
          <a:p>
            <a:r>
              <a:rPr lang="en-US"/>
              <a:t>How to log Volunteer Hours</a:t>
            </a:r>
          </a:p>
        </p:txBody>
      </p:sp>
      <p:pic>
        <p:nvPicPr>
          <p:cNvPr id="3" name="Picture 3" descr="Graphical user interface, website&#10;&#10;Description automatically generated">
            <a:extLst>
              <a:ext uri="{FF2B5EF4-FFF2-40B4-BE49-F238E27FC236}">
                <a16:creationId xmlns:a16="http://schemas.microsoft.com/office/drawing/2014/main" id="{CBC9BA32-F176-7140-8328-C6E1EDE73FB6}"/>
              </a:ext>
            </a:extLst>
          </p:cNvPr>
          <p:cNvPicPr>
            <a:picLocks noChangeAspect="1"/>
          </p:cNvPicPr>
          <p:nvPr/>
        </p:nvPicPr>
        <p:blipFill>
          <a:blip r:embed="rId2"/>
          <a:stretch>
            <a:fillRect/>
          </a:stretch>
        </p:blipFill>
        <p:spPr>
          <a:xfrm>
            <a:off x="290262" y="686109"/>
            <a:ext cx="8503317" cy="4455576"/>
          </a:xfrm>
          <a:prstGeom prst="rect">
            <a:avLst/>
          </a:prstGeom>
        </p:spPr>
      </p:pic>
      <p:sp>
        <p:nvSpPr>
          <p:cNvPr id="4" name="Oval 3">
            <a:extLst>
              <a:ext uri="{FF2B5EF4-FFF2-40B4-BE49-F238E27FC236}">
                <a16:creationId xmlns:a16="http://schemas.microsoft.com/office/drawing/2014/main" id="{E1A0223A-7F3F-0DF2-4753-A15AC37181BE}"/>
              </a:ext>
            </a:extLst>
          </p:cNvPr>
          <p:cNvSpPr/>
          <p:nvPr/>
        </p:nvSpPr>
        <p:spPr>
          <a:xfrm>
            <a:off x="1188118" y="2722144"/>
            <a:ext cx="2195763" cy="68429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01372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website&#10;&#10;Description automatically generated">
            <a:extLst>
              <a:ext uri="{FF2B5EF4-FFF2-40B4-BE49-F238E27FC236}">
                <a16:creationId xmlns:a16="http://schemas.microsoft.com/office/drawing/2014/main" id="{FC9CB13B-E885-FD28-39FD-BF6BD1E01F39}"/>
              </a:ext>
            </a:extLst>
          </p:cNvPr>
          <p:cNvPicPr>
            <a:picLocks noChangeAspect="1"/>
          </p:cNvPicPr>
          <p:nvPr/>
        </p:nvPicPr>
        <p:blipFill>
          <a:blip r:embed="rId2"/>
          <a:stretch>
            <a:fillRect/>
          </a:stretch>
        </p:blipFill>
        <p:spPr>
          <a:xfrm>
            <a:off x="1365585" y="98397"/>
            <a:ext cx="5901489" cy="4991825"/>
          </a:xfrm>
          <a:prstGeom prst="rect">
            <a:avLst/>
          </a:prstGeom>
        </p:spPr>
      </p:pic>
      <p:sp>
        <p:nvSpPr>
          <p:cNvPr id="5" name="Oval 4">
            <a:extLst>
              <a:ext uri="{FF2B5EF4-FFF2-40B4-BE49-F238E27FC236}">
                <a16:creationId xmlns:a16="http://schemas.microsoft.com/office/drawing/2014/main" id="{E33E4024-9122-DCCD-19DB-536CC719F117}"/>
              </a:ext>
            </a:extLst>
          </p:cNvPr>
          <p:cNvSpPr/>
          <p:nvPr/>
        </p:nvSpPr>
        <p:spPr>
          <a:xfrm>
            <a:off x="3500437" y="-1"/>
            <a:ext cx="887329" cy="518862"/>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72991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5" name="Subtitle 4">
            <a:extLst>
              <a:ext uri="{FF2B5EF4-FFF2-40B4-BE49-F238E27FC236}">
                <a16:creationId xmlns:a16="http://schemas.microsoft.com/office/drawing/2014/main" id="{203A8C4B-72CA-4C59-975A-11049F3245D7}"/>
              </a:ext>
            </a:extLst>
          </p:cNvPr>
          <p:cNvSpPr>
            <a:spLocks noGrp="1"/>
          </p:cNvSpPr>
          <p:nvPr>
            <p:ph type="body" idx="4294967295"/>
          </p:nvPr>
        </p:nvSpPr>
        <p:spPr>
          <a:xfrm>
            <a:off x="119616" y="824330"/>
            <a:ext cx="3868738" cy="617538"/>
          </a:xfrm>
        </p:spPr>
        <p:txBody>
          <a:bodyPr vert="horz" lIns="91440" tIns="45720" rIns="91440" bIns="45720" rtlCol="0" anchor="b">
            <a:noAutofit/>
          </a:bodyPr>
          <a:lstStyle/>
          <a:p>
            <a:endParaRPr lang="en-US" b="1">
              <a:cs typeface="Calibri"/>
            </a:endParaRPr>
          </a:p>
          <a:p>
            <a:endParaRPr lang="en-US" b="1">
              <a:solidFill>
                <a:schemeClr val="tx1"/>
              </a:solidFill>
            </a:endParaRPr>
          </a:p>
          <a:p>
            <a:endParaRPr lang="en-US" b="1">
              <a:solidFill>
                <a:schemeClr val="tx1"/>
              </a:solidFill>
            </a:endParaRPr>
          </a:p>
          <a:p>
            <a:endParaRPr lang="en-US" u="sng">
              <a:cs typeface="Calibri"/>
            </a:endParaRPr>
          </a:p>
          <a:p>
            <a:pPr marL="114300" indent="0">
              <a:buNone/>
            </a:pPr>
            <a:r>
              <a:rPr lang="en-US" sz="2400" b="1">
                <a:cs typeface="Calibri" panose="020F0502020204030204"/>
              </a:rPr>
              <a:t>Counselors</a:t>
            </a:r>
            <a:endParaRPr lang="en-US" sz="2400" b="1">
              <a:solidFill>
                <a:schemeClr val="tx1"/>
              </a:solidFill>
              <a:cs typeface="Calibri" panose="020F0502020204030204"/>
            </a:endParaRPr>
          </a:p>
        </p:txBody>
      </p:sp>
      <p:sp>
        <p:nvSpPr>
          <p:cNvPr id="2" name="Title 1">
            <a:extLst>
              <a:ext uri="{FF2B5EF4-FFF2-40B4-BE49-F238E27FC236}">
                <a16:creationId xmlns:a16="http://schemas.microsoft.com/office/drawing/2014/main" id="{E9A16C24-BB6C-EB9F-12D6-00A2C3A9AFC0}"/>
              </a:ext>
            </a:extLst>
          </p:cNvPr>
          <p:cNvSpPr>
            <a:spLocks noGrp="1"/>
          </p:cNvSpPr>
          <p:nvPr>
            <p:ph type="title" idx="4294967295"/>
          </p:nvPr>
        </p:nvSpPr>
        <p:spPr>
          <a:xfrm>
            <a:off x="81073" y="-794"/>
            <a:ext cx="9062926" cy="827467"/>
          </a:xfrm>
        </p:spPr>
        <p:txBody>
          <a:bodyPr vert="horz" lIns="91440" tIns="45720" rIns="91440" bIns="45720" rtlCol="0" anchor="ctr">
            <a:noAutofit/>
          </a:bodyPr>
          <a:lstStyle/>
          <a:p>
            <a:pPr algn="ctr">
              <a:spcBef>
                <a:spcPts val="750"/>
              </a:spcBef>
            </a:pPr>
            <a:r>
              <a:rPr lang="en-US" sz="2400" b="1">
                <a:ea typeface="+mj-lt"/>
                <a:cs typeface="+mj-lt"/>
              </a:rPr>
              <a:t>Thank you for taking the time to Support your student!    </a:t>
            </a:r>
            <a:r>
              <a:rPr lang="en-US" sz="1200" b="1">
                <a:ea typeface="+mj-lt"/>
                <a:cs typeface="+mj-lt"/>
              </a:rPr>
              <a:t>     </a:t>
            </a:r>
            <a:endParaRPr lang="en-US"/>
          </a:p>
        </p:txBody>
      </p:sp>
      <p:sp>
        <p:nvSpPr>
          <p:cNvPr id="3" name="Content Placeholder 2">
            <a:extLst>
              <a:ext uri="{FF2B5EF4-FFF2-40B4-BE49-F238E27FC236}">
                <a16:creationId xmlns:a16="http://schemas.microsoft.com/office/drawing/2014/main" id="{E7964FA7-8200-F054-0609-20C2F16B0E6B}"/>
              </a:ext>
            </a:extLst>
          </p:cNvPr>
          <p:cNvSpPr>
            <a:spLocks noGrp="1"/>
          </p:cNvSpPr>
          <p:nvPr>
            <p:ph sz="half" idx="4294967295"/>
          </p:nvPr>
        </p:nvSpPr>
        <p:spPr>
          <a:xfrm>
            <a:off x="195863" y="1271013"/>
            <a:ext cx="3868738" cy="2763837"/>
          </a:xfrm>
        </p:spPr>
        <p:txBody>
          <a:bodyPr vert="horz" lIns="91440" tIns="45720" rIns="91440" bIns="45720" rtlCol="0" anchor="t">
            <a:normAutofit/>
          </a:bodyPr>
          <a:lstStyle/>
          <a:p>
            <a:pPr marL="0" indent="0">
              <a:buNone/>
            </a:pPr>
            <a:endParaRPr lang="en-US" b="1">
              <a:cs typeface="Calibri"/>
            </a:endParaRPr>
          </a:p>
          <a:p>
            <a:pPr marL="0" indent="0">
              <a:buNone/>
            </a:pPr>
            <a:r>
              <a:rPr lang="en-US">
                <a:cs typeface="Calibri"/>
              </a:rPr>
              <a:t>A-L: </a:t>
            </a:r>
            <a:r>
              <a:rPr lang="en-US">
                <a:cs typeface="Calibri"/>
                <a:hlinkClick r:id="rId3"/>
              </a:rPr>
              <a:t>Wanda.Merchant@gcpsk12.org</a:t>
            </a:r>
            <a:endParaRPr lang="en-US">
              <a:cs typeface="Calibri"/>
            </a:endParaRPr>
          </a:p>
          <a:p>
            <a:pPr marL="0" indent="0">
              <a:buNone/>
            </a:pPr>
            <a:endParaRPr lang="en-US">
              <a:cs typeface="Calibri"/>
            </a:endParaRPr>
          </a:p>
          <a:p>
            <a:pPr marL="0" indent="0">
              <a:buNone/>
            </a:pPr>
            <a:r>
              <a:rPr lang="en-US">
                <a:cs typeface="Calibri"/>
              </a:rPr>
              <a:t>M-Z: </a:t>
            </a:r>
          </a:p>
          <a:p>
            <a:pPr marL="0" indent="0">
              <a:buNone/>
            </a:pPr>
            <a:r>
              <a:rPr lang="en-US">
                <a:cs typeface="Calibri"/>
                <a:hlinkClick r:id="rId4"/>
              </a:rPr>
              <a:t>Aubrey.Banks@gcpsk12.org</a:t>
            </a:r>
            <a:endParaRPr lang="en-US">
              <a:cs typeface="Calibri"/>
            </a:endParaRPr>
          </a:p>
          <a:p>
            <a:pPr marL="0" indent="0">
              <a:lnSpc>
                <a:spcPct val="114999"/>
              </a:lnSpc>
              <a:buNone/>
            </a:pPr>
            <a:endParaRPr lang="en-US">
              <a:cs typeface="Calibri"/>
            </a:endParaRPr>
          </a:p>
          <a:p>
            <a:pPr marL="0" indent="0">
              <a:lnSpc>
                <a:spcPct val="114999"/>
              </a:lnSpc>
              <a:buNone/>
            </a:pPr>
            <a:endParaRPr lang="en-US">
              <a:cs typeface="Calibri"/>
            </a:endParaRPr>
          </a:p>
          <a:p>
            <a:pPr marL="0" indent="0">
              <a:buNone/>
            </a:pPr>
            <a:endParaRPr lang="en-US" b="1">
              <a:cs typeface="Calibri"/>
            </a:endParaRPr>
          </a:p>
        </p:txBody>
      </p:sp>
      <p:sp>
        <p:nvSpPr>
          <p:cNvPr id="4" name="Text Placeholder 3">
            <a:extLst>
              <a:ext uri="{FF2B5EF4-FFF2-40B4-BE49-F238E27FC236}">
                <a16:creationId xmlns:a16="http://schemas.microsoft.com/office/drawing/2014/main" id="{2C02778F-E31E-0531-F027-30C478A09265}"/>
              </a:ext>
            </a:extLst>
          </p:cNvPr>
          <p:cNvSpPr>
            <a:spLocks noGrp="1"/>
          </p:cNvSpPr>
          <p:nvPr>
            <p:ph type="body" sz="quarter" idx="4294967295"/>
          </p:nvPr>
        </p:nvSpPr>
        <p:spPr>
          <a:xfrm>
            <a:off x="5150937" y="922087"/>
            <a:ext cx="3887787" cy="617538"/>
          </a:xfrm>
        </p:spPr>
        <p:txBody>
          <a:bodyPr>
            <a:normAutofit/>
          </a:bodyPr>
          <a:lstStyle/>
          <a:p>
            <a:pPr marL="114300" indent="0">
              <a:buNone/>
            </a:pPr>
            <a:r>
              <a:rPr lang="en-US" sz="2400" b="1">
                <a:cs typeface="Calibri"/>
              </a:rPr>
              <a:t>Assistant Principals </a:t>
            </a:r>
            <a:endParaRPr lang="en-US" sz="2000" b="1">
              <a:cs typeface="Calibri" panose="020F0502020204030204"/>
            </a:endParaRPr>
          </a:p>
        </p:txBody>
      </p:sp>
      <p:sp>
        <p:nvSpPr>
          <p:cNvPr id="6" name="Content Placeholder 5">
            <a:extLst>
              <a:ext uri="{FF2B5EF4-FFF2-40B4-BE49-F238E27FC236}">
                <a16:creationId xmlns:a16="http://schemas.microsoft.com/office/drawing/2014/main" id="{3EC90E3D-8C6E-FE12-BD85-D61EAFBC818E}"/>
              </a:ext>
            </a:extLst>
          </p:cNvPr>
          <p:cNvSpPr>
            <a:spLocks noGrp="1"/>
          </p:cNvSpPr>
          <p:nvPr>
            <p:ph sz="quarter" idx="4294967295"/>
          </p:nvPr>
        </p:nvSpPr>
        <p:spPr>
          <a:xfrm>
            <a:off x="5150937" y="1539625"/>
            <a:ext cx="3887787" cy="2335213"/>
          </a:xfrm>
        </p:spPr>
        <p:txBody>
          <a:bodyPr vert="horz" lIns="91440" tIns="45720" rIns="91440" bIns="45720" rtlCol="0" anchor="t">
            <a:normAutofit/>
          </a:bodyPr>
          <a:lstStyle/>
          <a:p>
            <a:endParaRPr lang="en-US">
              <a:cs typeface="Calibri"/>
            </a:endParaRPr>
          </a:p>
          <a:p>
            <a:pPr marL="0" indent="0">
              <a:buNone/>
            </a:pPr>
            <a:r>
              <a:rPr lang="en-US">
                <a:cs typeface="Calibri"/>
                <a:hlinkClick r:id="rId5"/>
              </a:rPr>
              <a:t>Brittany.Devitt@gcpsk12.org</a:t>
            </a:r>
            <a:endParaRPr lang="en-US">
              <a:cs typeface="Calibri"/>
            </a:endParaRPr>
          </a:p>
          <a:p>
            <a:endParaRPr lang="en-US">
              <a:cs typeface="Calibri"/>
            </a:endParaRPr>
          </a:p>
          <a:p>
            <a:endParaRPr lang="en-US">
              <a:cs typeface="Calibri"/>
            </a:endParaRPr>
          </a:p>
          <a:p>
            <a:pPr marL="0" indent="0">
              <a:buNone/>
            </a:pPr>
            <a:r>
              <a:rPr lang="en-US">
                <a:cs typeface="Calibri"/>
                <a:hlinkClick r:id="rId6"/>
              </a:rPr>
              <a:t>Sean.Oconnor@gcpsk12.org</a:t>
            </a:r>
            <a:endParaRPr lang="en-US">
              <a:cs typeface="Calibri"/>
            </a:endParaRPr>
          </a:p>
          <a:p>
            <a:endParaRPr lang="en-US">
              <a:cs typeface="Calibri"/>
            </a:endParaRPr>
          </a:p>
        </p:txBody>
      </p:sp>
      <p:sp>
        <p:nvSpPr>
          <p:cNvPr id="7" name="TextBox 6">
            <a:extLst>
              <a:ext uri="{FF2B5EF4-FFF2-40B4-BE49-F238E27FC236}">
                <a16:creationId xmlns:a16="http://schemas.microsoft.com/office/drawing/2014/main" id="{4C747023-32C1-8229-8FC4-B0384513CA16}"/>
              </a:ext>
            </a:extLst>
          </p:cNvPr>
          <p:cNvSpPr txBox="1"/>
          <p:nvPr/>
        </p:nvSpPr>
        <p:spPr>
          <a:xfrm>
            <a:off x="-3147" y="3494580"/>
            <a:ext cx="9143648"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t>Students can make an appointment to meet with their counselor via eCLASS  </a:t>
            </a:r>
          </a:p>
          <a:p>
            <a:pPr algn="ctr"/>
            <a:endParaRPr lang="en-US" sz="2400"/>
          </a:p>
          <a:p>
            <a:pPr algn="ctr"/>
            <a:r>
              <a:rPr lang="en-US" sz="2400"/>
              <a:t> </a:t>
            </a:r>
            <a:r>
              <a:rPr lang="en-US" sz="2400" i="0" u="none" strike="noStrike">
                <a:solidFill>
                  <a:srgbClr val="000000"/>
                </a:solidFill>
                <a:latin typeface="Arial"/>
              </a:rPr>
              <a:t>Please complete the survey and drop in</a:t>
            </a:r>
            <a:r>
              <a:rPr lang="en-US" sz="2400"/>
              <a:t> the</a:t>
            </a:r>
            <a:r>
              <a:rPr lang="en-US" sz="2400" i="0" u="none" strike="noStrike">
                <a:solidFill>
                  <a:srgbClr val="000000"/>
                </a:solidFill>
                <a:latin typeface="Arial"/>
              </a:rPr>
              <a:t> Box on your way out</a:t>
            </a:r>
            <a:endParaRPr lang="en-US" sz="2400"/>
          </a:p>
        </p:txBody>
      </p:sp>
    </p:spTree>
    <p:extLst>
      <p:ext uri="{BB962C8B-B14F-4D97-AF65-F5344CB8AC3E}">
        <p14:creationId xmlns:p14="http://schemas.microsoft.com/office/powerpoint/2010/main" val="2683240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A4E9D28-8E49-033C-C99F-D34E7BB70384}"/>
              </a:ext>
            </a:extLst>
          </p:cNvPr>
          <p:cNvSpPr>
            <a:spLocks noGrp="1"/>
          </p:cNvSpPr>
          <p:nvPr>
            <p:ph type="body" idx="1"/>
          </p:nvPr>
        </p:nvSpPr>
        <p:spPr>
          <a:xfrm>
            <a:off x="122636" y="667940"/>
            <a:ext cx="4068365" cy="782240"/>
          </a:xfrm>
        </p:spPr>
        <p:txBody>
          <a:bodyPr>
            <a:normAutofit/>
          </a:bodyPr>
          <a:lstStyle/>
          <a:p>
            <a:pPr algn="ctr"/>
            <a:r>
              <a:rPr lang="en-US" sz="2400">
                <a:cs typeface="Calibri"/>
              </a:rPr>
              <a:t>9th Grade Assistant Principals</a:t>
            </a:r>
          </a:p>
        </p:txBody>
      </p:sp>
      <p:sp>
        <p:nvSpPr>
          <p:cNvPr id="10" name="Text Placeholder 9">
            <a:extLst>
              <a:ext uri="{FF2B5EF4-FFF2-40B4-BE49-F238E27FC236}">
                <a16:creationId xmlns:a16="http://schemas.microsoft.com/office/drawing/2014/main" id="{8A68EEDF-A74B-0D72-E816-A3C062EFEF19}"/>
              </a:ext>
            </a:extLst>
          </p:cNvPr>
          <p:cNvSpPr>
            <a:spLocks noGrp="1"/>
          </p:cNvSpPr>
          <p:nvPr>
            <p:ph type="body" sz="quarter" idx="3"/>
          </p:nvPr>
        </p:nvSpPr>
        <p:spPr>
          <a:xfrm>
            <a:off x="4629150" y="667940"/>
            <a:ext cx="4087416" cy="782240"/>
          </a:xfrm>
        </p:spPr>
        <p:txBody>
          <a:bodyPr>
            <a:normAutofit/>
          </a:bodyPr>
          <a:lstStyle/>
          <a:p>
            <a:pPr algn="ctr"/>
            <a:r>
              <a:rPr lang="en-US" sz="2400">
                <a:cs typeface="Calibri"/>
              </a:rPr>
              <a:t>9th Grade Clerical Support</a:t>
            </a:r>
          </a:p>
        </p:txBody>
      </p:sp>
      <p:pic>
        <p:nvPicPr>
          <p:cNvPr id="5" name="Picture 5" descr="Mrs. Devitt&#10;">
            <a:extLst>
              <a:ext uri="{FF2B5EF4-FFF2-40B4-BE49-F238E27FC236}">
                <a16:creationId xmlns:a16="http://schemas.microsoft.com/office/drawing/2014/main" id="{FCFB31E0-2A56-4D5A-9BB1-621256A4B4ED}"/>
              </a:ext>
            </a:extLst>
          </p:cNvPr>
          <p:cNvPicPr>
            <a:picLocks noChangeAspect="1"/>
          </p:cNvPicPr>
          <p:nvPr/>
        </p:nvPicPr>
        <p:blipFill>
          <a:blip r:embed="rId2"/>
          <a:stretch>
            <a:fillRect/>
          </a:stretch>
        </p:blipFill>
        <p:spPr>
          <a:xfrm>
            <a:off x="247242" y="1673458"/>
            <a:ext cx="1637313" cy="2207223"/>
          </a:xfrm>
          <a:prstGeom prst="rect">
            <a:avLst/>
          </a:prstGeom>
          <a:ln>
            <a:noFill/>
          </a:ln>
          <a:effectLst>
            <a:softEdge rad="112500"/>
          </a:effectLst>
        </p:spPr>
      </p:pic>
      <p:sp>
        <p:nvSpPr>
          <p:cNvPr id="7" name="TextBox 6">
            <a:extLst>
              <a:ext uri="{FF2B5EF4-FFF2-40B4-BE49-F238E27FC236}">
                <a16:creationId xmlns:a16="http://schemas.microsoft.com/office/drawing/2014/main" id="{72CE3526-FF2A-4B1F-B2FC-0D7CE30422BE}"/>
              </a:ext>
            </a:extLst>
          </p:cNvPr>
          <p:cNvSpPr txBox="1"/>
          <p:nvPr/>
        </p:nvSpPr>
        <p:spPr>
          <a:xfrm>
            <a:off x="-227164" y="3960065"/>
            <a:ext cx="91307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     Dr. Brittany Devitt      Mr. Sean O'Connor                 </a:t>
            </a:r>
            <a:r>
              <a:rPr lang="en-US"/>
              <a:t>  Ms. Ana Badillo- Mejia          </a:t>
            </a:r>
            <a:r>
              <a:rPr lang="en-US" sz="1600"/>
              <a:t>Ms. Sonja Bowen</a:t>
            </a:r>
          </a:p>
        </p:txBody>
      </p:sp>
      <p:pic>
        <p:nvPicPr>
          <p:cNvPr id="3" name="Picture 5">
            <a:extLst>
              <a:ext uri="{FF2B5EF4-FFF2-40B4-BE49-F238E27FC236}">
                <a16:creationId xmlns:a16="http://schemas.microsoft.com/office/drawing/2014/main" id="{3D378898-156C-B9DE-C063-71B16BC699BD}"/>
              </a:ext>
            </a:extLst>
          </p:cNvPr>
          <p:cNvPicPr>
            <a:picLocks noChangeAspect="1"/>
          </p:cNvPicPr>
          <p:nvPr/>
        </p:nvPicPr>
        <p:blipFill>
          <a:blip r:embed="rId3"/>
          <a:stretch>
            <a:fillRect/>
          </a:stretch>
        </p:blipFill>
        <p:spPr>
          <a:xfrm>
            <a:off x="2159989" y="1680436"/>
            <a:ext cx="1903340" cy="2191476"/>
          </a:xfrm>
          <a:prstGeom prst="rect">
            <a:avLst/>
          </a:prstGeom>
          <a:ln>
            <a:noFill/>
          </a:ln>
          <a:effectLst>
            <a:softEdge rad="112500"/>
          </a:effectLst>
        </p:spPr>
      </p:pic>
      <p:pic>
        <p:nvPicPr>
          <p:cNvPr id="6" name="Picture 8">
            <a:extLst>
              <a:ext uri="{FF2B5EF4-FFF2-40B4-BE49-F238E27FC236}">
                <a16:creationId xmlns:a16="http://schemas.microsoft.com/office/drawing/2014/main" id="{04BAAE29-391D-30F7-5B4F-E859D063E884}"/>
              </a:ext>
            </a:extLst>
          </p:cNvPr>
          <p:cNvPicPr>
            <a:picLocks noChangeAspect="1"/>
          </p:cNvPicPr>
          <p:nvPr/>
        </p:nvPicPr>
        <p:blipFill>
          <a:blip r:embed="rId4"/>
          <a:stretch>
            <a:fillRect/>
          </a:stretch>
        </p:blipFill>
        <p:spPr>
          <a:xfrm>
            <a:off x="4735264" y="1700578"/>
            <a:ext cx="1862263" cy="2179471"/>
          </a:xfrm>
          <a:prstGeom prst="rect">
            <a:avLst/>
          </a:prstGeom>
          <a:ln>
            <a:noFill/>
          </a:ln>
          <a:effectLst>
            <a:softEdge rad="112500"/>
          </a:effectLst>
        </p:spPr>
      </p:pic>
      <p:pic>
        <p:nvPicPr>
          <p:cNvPr id="14" name="Picture 13" descr="A person smiling at the camera&#10;&#10;Description automatically generated">
            <a:extLst>
              <a:ext uri="{FF2B5EF4-FFF2-40B4-BE49-F238E27FC236}">
                <a16:creationId xmlns:a16="http://schemas.microsoft.com/office/drawing/2014/main" id="{9252E9B3-2D73-F1F7-3EEF-DBC3ABC18252}"/>
              </a:ext>
            </a:extLst>
          </p:cNvPr>
          <p:cNvPicPr>
            <a:picLocks noChangeAspect="1"/>
          </p:cNvPicPr>
          <p:nvPr/>
        </p:nvPicPr>
        <p:blipFill>
          <a:blip r:embed="rId5"/>
          <a:stretch>
            <a:fillRect/>
          </a:stretch>
        </p:blipFill>
        <p:spPr>
          <a:xfrm>
            <a:off x="6736556" y="1707357"/>
            <a:ext cx="2071687" cy="2193130"/>
          </a:xfrm>
          <a:prstGeom prst="rect">
            <a:avLst/>
          </a:prstGeom>
          <a:ln>
            <a:noFill/>
          </a:ln>
          <a:effectLst>
            <a:softEdge rad="112500"/>
          </a:effectLst>
        </p:spPr>
      </p:pic>
    </p:spTree>
    <p:extLst>
      <p:ext uri="{BB962C8B-B14F-4D97-AF65-F5344CB8AC3E}">
        <p14:creationId xmlns:p14="http://schemas.microsoft.com/office/powerpoint/2010/main" val="4182968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Shape 78"/>
        <p:cNvGrpSpPr/>
        <p:nvPr/>
      </p:nvGrpSpPr>
      <p:grpSpPr>
        <a:xfrm>
          <a:off x="0" y="0"/>
          <a:ext cx="0" cy="0"/>
          <a:chOff x="0" y="0"/>
          <a:chExt cx="0" cy="0"/>
        </a:xfrm>
      </p:grpSpPr>
      <p:sp>
        <p:nvSpPr>
          <p:cNvPr id="79" name="Google Shape;79;p17"/>
          <p:cNvSpPr txBox="1">
            <a:spLocks noGrp="1"/>
          </p:cNvSpPr>
          <p:nvPr>
            <p:ph type="ctrTitle"/>
          </p:nvPr>
        </p:nvSpPr>
        <p:spPr>
          <a:xfrm>
            <a:off x="311700" y="49388"/>
            <a:ext cx="8520600" cy="933934"/>
          </a:xfrm>
          <a:prstGeom prst="rect">
            <a:avLst/>
          </a:prstGeom>
        </p:spPr>
        <p:txBody>
          <a:bodyPr spcFirstLastPara="1" wrap="square" lIns="91425" tIns="91425" rIns="91425" bIns="91425" anchor="b" anchorCtr="0">
            <a:normAutofit fontScale="90000"/>
          </a:bodyPr>
          <a:lstStyle/>
          <a:p>
            <a:r>
              <a:rPr lang="en" b="1" i="1"/>
              <a:t>Topics to Cover</a:t>
            </a:r>
            <a:r>
              <a:rPr lang="en"/>
              <a:t> </a:t>
            </a:r>
            <a:endParaRPr/>
          </a:p>
        </p:txBody>
      </p:sp>
      <p:sp>
        <p:nvSpPr>
          <p:cNvPr id="80" name="Google Shape;80;p17"/>
          <p:cNvSpPr txBox="1">
            <a:spLocks noGrp="1"/>
          </p:cNvSpPr>
          <p:nvPr>
            <p:ph type="subTitle" idx="1"/>
          </p:nvPr>
        </p:nvSpPr>
        <p:spPr>
          <a:xfrm>
            <a:off x="620076" y="1146834"/>
            <a:ext cx="7896223" cy="3994778"/>
          </a:xfrm>
          <a:prstGeom prst="rect">
            <a:avLst/>
          </a:prstGeom>
        </p:spPr>
        <p:txBody>
          <a:bodyPr spcFirstLastPara="1" wrap="square" lIns="91425" tIns="91425" rIns="91425" bIns="91425" anchor="t" anchorCtr="0">
            <a:noAutofit/>
          </a:bodyPr>
          <a:lstStyle/>
          <a:p>
            <a:pPr marL="44450" indent="0" algn="l">
              <a:lnSpc>
                <a:spcPct val="80000"/>
              </a:lnSpc>
              <a:buClr>
                <a:srgbClr val="000000"/>
              </a:buClr>
              <a:buSzPts val="2900"/>
            </a:pPr>
            <a:endParaRPr lang="en" sz="2000">
              <a:solidFill>
                <a:srgbClr val="000000"/>
              </a:solidFill>
            </a:endParaRPr>
          </a:p>
          <a:p>
            <a:pPr indent="-412750" algn="l">
              <a:buClr>
                <a:srgbClr val="000000"/>
              </a:buClr>
              <a:buSzPts val="2900"/>
              <a:buChar char="●"/>
            </a:pPr>
            <a:r>
              <a:rPr lang="en" sz="2000">
                <a:solidFill>
                  <a:srgbClr val="000000"/>
                </a:solidFill>
              </a:rPr>
              <a:t>High School Basics &amp; Planning</a:t>
            </a:r>
          </a:p>
          <a:p>
            <a:pPr indent="-412750" algn="l">
              <a:buClr>
                <a:srgbClr val="000000"/>
              </a:buClr>
              <a:buSzPts val="2900"/>
              <a:buChar char="●"/>
            </a:pPr>
            <a:r>
              <a:rPr lang="en" sz="2000">
                <a:solidFill>
                  <a:schemeClr val="tx1"/>
                </a:solidFill>
              </a:rPr>
              <a:t>Registration Timeline</a:t>
            </a:r>
          </a:p>
          <a:p>
            <a:pPr indent="-412750" algn="l">
              <a:buClr>
                <a:srgbClr val="000000"/>
              </a:buClr>
              <a:buSzPts val="2900"/>
              <a:buChar char="●"/>
            </a:pPr>
            <a:r>
              <a:rPr lang="en" sz="2000">
                <a:solidFill>
                  <a:schemeClr val="tx1"/>
                </a:solidFill>
              </a:rPr>
              <a:t>AP versus Dual Enrollmen</a:t>
            </a:r>
            <a:r>
              <a:rPr lang="en" sz="2000"/>
              <a:t>t</a:t>
            </a:r>
            <a:endParaRPr lang="en" sz="2000">
              <a:solidFill>
                <a:schemeClr val="tx1"/>
              </a:solidFill>
            </a:endParaRPr>
          </a:p>
          <a:p>
            <a:pPr indent="-412750" algn="l">
              <a:buClr>
                <a:srgbClr val="000000"/>
              </a:buClr>
              <a:buSzPts val="2900"/>
              <a:buChar char="●"/>
            </a:pPr>
            <a:r>
              <a:rPr lang="en" sz="2000">
                <a:solidFill>
                  <a:srgbClr val="000000"/>
                </a:solidFill>
              </a:rPr>
              <a:t>HOPE Scholarship vs. HOPE Grant</a:t>
            </a:r>
          </a:p>
          <a:p>
            <a:pPr indent="-412750" algn="l">
              <a:buClr>
                <a:schemeClr val="dk1"/>
              </a:buClr>
              <a:buSzPts val="2900"/>
              <a:buChar char="●"/>
            </a:pPr>
            <a:r>
              <a:rPr lang="en" sz="2000">
                <a:solidFill>
                  <a:schemeClr val="dk1"/>
                </a:solidFill>
              </a:rPr>
              <a:t>HOPE GPA</a:t>
            </a:r>
          </a:p>
          <a:p>
            <a:pPr indent="-412750" algn="l">
              <a:buClr>
                <a:schemeClr val="dk1"/>
              </a:buClr>
              <a:buSzPts val="2900"/>
              <a:buChar char="●"/>
            </a:pPr>
            <a:r>
              <a:rPr lang="en" sz="2000">
                <a:solidFill>
                  <a:schemeClr val="dk1"/>
                </a:solidFill>
              </a:rPr>
              <a:t>What matters most in college admissions?</a:t>
            </a:r>
          </a:p>
          <a:p>
            <a:pPr indent="-412750" algn="l">
              <a:buClr>
                <a:schemeClr val="dk1"/>
              </a:buClr>
              <a:buSzPts val="2900"/>
              <a:buChar char="●"/>
            </a:pPr>
            <a:r>
              <a:rPr lang="en" sz="2000">
                <a:solidFill>
                  <a:srgbClr val="000000"/>
                </a:solidFill>
              </a:rPr>
              <a:t>College admission requirements/freshman profiles</a:t>
            </a:r>
          </a:p>
          <a:p>
            <a:pPr indent="-412750" algn="l">
              <a:buClr>
                <a:schemeClr val="dk1"/>
              </a:buClr>
              <a:buSzPts val="2900"/>
              <a:buChar char="●"/>
            </a:pPr>
            <a:r>
              <a:rPr lang="en" sz="2000">
                <a:solidFill>
                  <a:schemeClr val="dk1"/>
                </a:solidFill>
              </a:rPr>
              <a:t>Timeline: Suggestions to help prepare students</a:t>
            </a:r>
            <a:r>
              <a:rPr lang="en" sz="2000">
                <a:solidFill>
                  <a:srgbClr val="000000"/>
                </a:solidFill>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6C05C-9126-1B4D-C526-58FC27AFE99E}"/>
              </a:ext>
            </a:extLst>
          </p:cNvPr>
          <p:cNvSpPr>
            <a:spLocks noGrp="1"/>
          </p:cNvSpPr>
          <p:nvPr>
            <p:ph type="title"/>
          </p:nvPr>
        </p:nvSpPr>
        <p:spPr>
          <a:xfrm>
            <a:off x="628650" y="-105724"/>
            <a:ext cx="7886700" cy="994172"/>
          </a:xfrm>
        </p:spPr>
        <p:txBody>
          <a:bodyPr/>
          <a:lstStyle/>
          <a:p>
            <a:pPr algn="ctr"/>
            <a:r>
              <a:rPr lang="en-US" b="1">
                <a:cs typeface="Calibri Light"/>
              </a:rPr>
              <a:t>Graduation Requirements</a:t>
            </a:r>
          </a:p>
        </p:txBody>
      </p:sp>
      <p:graphicFrame>
        <p:nvGraphicFramePr>
          <p:cNvPr id="3" name="Table 2">
            <a:extLst>
              <a:ext uri="{FF2B5EF4-FFF2-40B4-BE49-F238E27FC236}">
                <a16:creationId xmlns:a16="http://schemas.microsoft.com/office/drawing/2014/main" id="{A87DFE52-AC15-0A66-138D-F895AC4C749D}"/>
              </a:ext>
            </a:extLst>
          </p:cNvPr>
          <p:cNvGraphicFramePr>
            <a:graphicFrameLocks noGrp="1"/>
          </p:cNvGraphicFramePr>
          <p:nvPr>
            <p:extLst>
              <p:ext uri="{D42A27DB-BD31-4B8C-83A1-F6EECF244321}">
                <p14:modId xmlns:p14="http://schemas.microsoft.com/office/powerpoint/2010/main" val="1178926908"/>
              </p:ext>
            </p:extLst>
          </p:nvPr>
        </p:nvGraphicFramePr>
        <p:xfrm>
          <a:off x="172953" y="731324"/>
          <a:ext cx="8811462" cy="3373204"/>
        </p:xfrm>
        <a:graphic>
          <a:graphicData uri="http://schemas.openxmlformats.org/drawingml/2006/table">
            <a:tbl>
              <a:tblPr firstRow="1" bandRow="1">
                <a:tableStyleId>{5940675A-B579-460E-94D1-54222C63F5DA}</a:tableStyleId>
              </a:tblPr>
              <a:tblGrid>
                <a:gridCol w="2234666">
                  <a:extLst>
                    <a:ext uri="{9D8B030D-6E8A-4147-A177-3AD203B41FA5}">
                      <a16:colId xmlns:a16="http://schemas.microsoft.com/office/drawing/2014/main" val="968775219"/>
                    </a:ext>
                  </a:extLst>
                </a:gridCol>
                <a:gridCol w="1644199">
                  <a:extLst>
                    <a:ext uri="{9D8B030D-6E8A-4147-A177-3AD203B41FA5}">
                      <a16:colId xmlns:a16="http://schemas.microsoft.com/office/drawing/2014/main" val="3719023632"/>
                    </a:ext>
                  </a:extLst>
                </a:gridCol>
                <a:gridCol w="1644199">
                  <a:extLst>
                    <a:ext uri="{9D8B030D-6E8A-4147-A177-3AD203B41FA5}">
                      <a16:colId xmlns:a16="http://schemas.microsoft.com/office/drawing/2014/main" val="1633666289"/>
                    </a:ext>
                  </a:extLst>
                </a:gridCol>
                <a:gridCol w="1644199">
                  <a:extLst>
                    <a:ext uri="{9D8B030D-6E8A-4147-A177-3AD203B41FA5}">
                      <a16:colId xmlns:a16="http://schemas.microsoft.com/office/drawing/2014/main" val="3434212221"/>
                    </a:ext>
                  </a:extLst>
                </a:gridCol>
                <a:gridCol w="1644199">
                  <a:extLst>
                    <a:ext uri="{9D8B030D-6E8A-4147-A177-3AD203B41FA5}">
                      <a16:colId xmlns:a16="http://schemas.microsoft.com/office/drawing/2014/main" val="2550337427"/>
                    </a:ext>
                  </a:extLst>
                </a:gridCol>
              </a:tblGrid>
              <a:tr h="544813">
                <a:tc>
                  <a:txBody>
                    <a:bodyPr/>
                    <a:lstStyle/>
                    <a:p>
                      <a:r>
                        <a:rPr lang="en-US" sz="1800" b="1"/>
                        <a:t>English</a:t>
                      </a:r>
                    </a:p>
                  </a:txBody>
                  <a:tcPr>
                    <a:solidFill>
                      <a:schemeClr val="accent1">
                        <a:lumMod val="60000"/>
                        <a:lumOff val="40000"/>
                      </a:schemeClr>
                    </a:solidFill>
                  </a:tcPr>
                </a:tc>
                <a:tc>
                  <a:txBody>
                    <a:bodyPr/>
                    <a:lstStyle/>
                    <a:p>
                      <a:r>
                        <a:rPr lang="en-US"/>
                        <a:t>9th L.A.</a:t>
                      </a:r>
                    </a:p>
                  </a:txBody>
                  <a:tcPr>
                    <a:solidFill>
                      <a:schemeClr val="accent1">
                        <a:lumMod val="20000"/>
                        <a:lumOff val="80000"/>
                      </a:schemeClr>
                    </a:solidFill>
                  </a:tcPr>
                </a:tc>
                <a:tc>
                  <a:txBody>
                    <a:bodyPr/>
                    <a:lstStyle/>
                    <a:p>
                      <a:r>
                        <a:rPr lang="en-US"/>
                        <a:t>10th L.A.</a:t>
                      </a:r>
                    </a:p>
                  </a:txBody>
                  <a:tcPr>
                    <a:solidFill>
                      <a:schemeClr val="accent1">
                        <a:lumMod val="20000"/>
                        <a:lumOff val="80000"/>
                      </a:schemeClr>
                    </a:solidFill>
                  </a:tcPr>
                </a:tc>
                <a:tc>
                  <a:txBody>
                    <a:bodyPr/>
                    <a:lstStyle/>
                    <a:p>
                      <a:r>
                        <a:rPr lang="en-US"/>
                        <a:t>11th L.A.</a:t>
                      </a:r>
                    </a:p>
                  </a:txBody>
                  <a:tcPr>
                    <a:solidFill>
                      <a:schemeClr val="accent1">
                        <a:lumMod val="20000"/>
                        <a:lumOff val="80000"/>
                      </a:schemeClr>
                    </a:solidFill>
                  </a:tcPr>
                </a:tc>
                <a:tc>
                  <a:txBody>
                    <a:bodyPr/>
                    <a:lstStyle/>
                    <a:p>
                      <a:r>
                        <a:rPr lang="en-US"/>
                        <a:t>12th L.A.</a:t>
                      </a:r>
                    </a:p>
                  </a:txBody>
                  <a:tcPr>
                    <a:solidFill>
                      <a:schemeClr val="accent1">
                        <a:lumMod val="20000"/>
                        <a:lumOff val="80000"/>
                      </a:schemeClr>
                    </a:solidFill>
                  </a:tcPr>
                </a:tc>
                <a:extLst>
                  <a:ext uri="{0D108BD9-81ED-4DB2-BD59-A6C34878D82A}">
                    <a16:rowId xmlns:a16="http://schemas.microsoft.com/office/drawing/2014/main" val="4272270950"/>
                  </a:ext>
                </a:extLst>
              </a:tr>
              <a:tr h="544813">
                <a:tc>
                  <a:txBody>
                    <a:bodyPr/>
                    <a:lstStyle/>
                    <a:p>
                      <a:r>
                        <a:rPr lang="en-US" sz="1800" b="1"/>
                        <a:t>Math*</a:t>
                      </a:r>
                    </a:p>
                  </a:txBody>
                  <a:tcPr>
                    <a:solidFill>
                      <a:schemeClr val="accent1">
                        <a:lumMod val="60000"/>
                        <a:lumOff val="40000"/>
                      </a:schemeClr>
                    </a:solidFill>
                  </a:tcPr>
                </a:tc>
                <a:tc>
                  <a:txBody>
                    <a:bodyPr/>
                    <a:lstStyle/>
                    <a:p>
                      <a:r>
                        <a:rPr lang="en-US"/>
                        <a:t>Algebra</a:t>
                      </a:r>
                    </a:p>
                  </a:txBody>
                  <a:tcPr>
                    <a:solidFill>
                      <a:schemeClr val="accent1">
                        <a:lumMod val="20000"/>
                        <a:lumOff val="80000"/>
                      </a:schemeClr>
                    </a:solidFill>
                  </a:tcPr>
                </a:tc>
                <a:tc>
                  <a:txBody>
                    <a:bodyPr/>
                    <a:lstStyle/>
                    <a:p>
                      <a:r>
                        <a:rPr lang="en-US"/>
                        <a:t>Geometry</a:t>
                      </a:r>
                    </a:p>
                  </a:txBody>
                  <a:tcPr>
                    <a:solidFill>
                      <a:schemeClr val="accent1">
                        <a:lumMod val="20000"/>
                        <a:lumOff val="80000"/>
                      </a:schemeClr>
                    </a:solidFill>
                  </a:tcPr>
                </a:tc>
                <a:tc>
                  <a:txBody>
                    <a:bodyPr/>
                    <a:lstStyle/>
                    <a:p>
                      <a:r>
                        <a:rPr lang="en-US"/>
                        <a:t>Advanced Algebra</a:t>
                      </a:r>
                    </a:p>
                  </a:txBody>
                  <a:tcPr>
                    <a:solidFill>
                      <a:schemeClr val="accent1">
                        <a:lumMod val="20000"/>
                        <a:lumOff val="80000"/>
                      </a:schemeClr>
                    </a:solidFill>
                  </a:tcPr>
                </a:tc>
                <a:tc>
                  <a:txBody>
                    <a:bodyPr/>
                    <a:lstStyle/>
                    <a:p>
                      <a:r>
                        <a:rPr lang="en-US"/>
                        <a:t>4th Math Option</a:t>
                      </a:r>
                    </a:p>
                  </a:txBody>
                  <a:tcPr>
                    <a:solidFill>
                      <a:schemeClr val="accent1">
                        <a:lumMod val="20000"/>
                        <a:lumOff val="80000"/>
                      </a:schemeClr>
                    </a:solidFill>
                  </a:tcPr>
                </a:tc>
                <a:extLst>
                  <a:ext uri="{0D108BD9-81ED-4DB2-BD59-A6C34878D82A}">
                    <a16:rowId xmlns:a16="http://schemas.microsoft.com/office/drawing/2014/main" val="1816176074"/>
                  </a:ext>
                </a:extLst>
              </a:tr>
              <a:tr h="544813">
                <a:tc>
                  <a:txBody>
                    <a:bodyPr/>
                    <a:lstStyle/>
                    <a:p>
                      <a:r>
                        <a:rPr lang="en-US" sz="1800" b="1"/>
                        <a:t>Science</a:t>
                      </a:r>
                    </a:p>
                  </a:txBody>
                  <a:tcPr>
                    <a:solidFill>
                      <a:schemeClr val="accent1">
                        <a:lumMod val="60000"/>
                        <a:lumOff val="40000"/>
                      </a:schemeClr>
                    </a:solidFill>
                  </a:tcPr>
                </a:tc>
                <a:tc>
                  <a:txBody>
                    <a:bodyPr/>
                    <a:lstStyle/>
                    <a:p>
                      <a:r>
                        <a:rPr lang="en-US"/>
                        <a:t>Biology</a:t>
                      </a:r>
                    </a:p>
                  </a:txBody>
                  <a:tcPr>
                    <a:solidFill>
                      <a:schemeClr val="accent1">
                        <a:lumMod val="20000"/>
                        <a:lumOff val="80000"/>
                      </a:schemeClr>
                    </a:solidFill>
                  </a:tcPr>
                </a:tc>
                <a:tc>
                  <a:txBody>
                    <a:bodyPr/>
                    <a:lstStyle/>
                    <a:p>
                      <a:r>
                        <a:rPr lang="en-US"/>
                        <a:t>Chemistry</a:t>
                      </a:r>
                    </a:p>
                  </a:txBody>
                  <a:tcPr>
                    <a:solidFill>
                      <a:schemeClr val="accent1">
                        <a:lumMod val="20000"/>
                        <a:lumOff val="80000"/>
                      </a:schemeClr>
                    </a:solidFill>
                  </a:tcPr>
                </a:tc>
                <a:tc>
                  <a:txBody>
                    <a:bodyPr/>
                    <a:lstStyle/>
                    <a:p>
                      <a:r>
                        <a:rPr lang="en-US"/>
                        <a:t>Physics</a:t>
                      </a:r>
                    </a:p>
                  </a:txBody>
                  <a:tcPr>
                    <a:solidFill>
                      <a:schemeClr val="accent1">
                        <a:lumMod val="20000"/>
                        <a:lumOff val="80000"/>
                      </a:schemeClr>
                    </a:solidFill>
                  </a:tcPr>
                </a:tc>
                <a:tc>
                  <a:txBody>
                    <a:bodyPr/>
                    <a:lstStyle/>
                    <a:p>
                      <a:r>
                        <a:rPr lang="en-US"/>
                        <a:t>4th Science Option</a:t>
                      </a:r>
                    </a:p>
                  </a:txBody>
                  <a:tcPr>
                    <a:solidFill>
                      <a:schemeClr val="accent1">
                        <a:lumMod val="20000"/>
                        <a:lumOff val="80000"/>
                      </a:schemeClr>
                    </a:solidFill>
                  </a:tcPr>
                </a:tc>
                <a:extLst>
                  <a:ext uri="{0D108BD9-81ED-4DB2-BD59-A6C34878D82A}">
                    <a16:rowId xmlns:a16="http://schemas.microsoft.com/office/drawing/2014/main" val="2112498164"/>
                  </a:ext>
                </a:extLst>
              </a:tr>
              <a:tr h="544813">
                <a:tc>
                  <a:txBody>
                    <a:bodyPr/>
                    <a:lstStyle/>
                    <a:p>
                      <a:r>
                        <a:rPr lang="en-US" sz="1800" b="1"/>
                        <a:t>Social Studies</a:t>
                      </a:r>
                    </a:p>
                  </a:txBody>
                  <a:tcPr>
                    <a:solidFill>
                      <a:schemeClr val="accent1">
                        <a:lumMod val="60000"/>
                        <a:lumOff val="40000"/>
                      </a:schemeClr>
                    </a:solidFill>
                  </a:tcPr>
                </a:tc>
                <a:tc>
                  <a:txBody>
                    <a:bodyPr/>
                    <a:lstStyle/>
                    <a:p>
                      <a:endParaRPr lang="en-US"/>
                    </a:p>
                  </a:txBody>
                  <a:tcPr>
                    <a:solidFill>
                      <a:schemeClr val="accent1">
                        <a:lumMod val="20000"/>
                        <a:lumOff val="80000"/>
                      </a:schemeClr>
                    </a:solidFill>
                  </a:tcPr>
                </a:tc>
                <a:tc>
                  <a:txBody>
                    <a:bodyPr/>
                    <a:lstStyle/>
                    <a:p>
                      <a:r>
                        <a:rPr lang="en-US"/>
                        <a:t>World History</a:t>
                      </a:r>
                    </a:p>
                  </a:txBody>
                  <a:tcPr>
                    <a:solidFill>
                      <a:schemeClr val="accent1">
                        <a:lumMod val="20000"/>
                        <a:lumOff val="80000"/>
                      </a:schemeClr>
                    </a:solidFill>
                  </a:tcPr>
                </a:tc>
                <a:tc>
                  <a:txBody>
                    <a:bodyPr/>
                    <a:lstStyle/>
                    <a:p>
                      <a:r>
                        <a:rPr lang="en-US"/>
                        <a:t>U.S. History</a:t>
                      </a:r>
                    </a:p>
                  </a:txBody>
                  <a:tcPr>
                    <a:solidFill>
                      <a:schemeClr val="accent1">
                        <a:lumMod val="20000"/>
                        <a:lumOff val="80000"/>
                      </a:schemeClr>
                    </a:solidFill>
                  </a:tcPr>
                </a:tc>
                <a:tc>
                  <a:txBody>
                    <a:bodyPr/>
                    <a:lstStyle/>
                    <a:p>
                      <a:r>
                        <a:rPr lang="en-US"/>
                        <a:t>Economics/ American Gov</a:t>
                      </a:r>
                    </a:p>
                  </a:txBody>
                  <a:tcPr>
                    <a:solidFill>
                      <a:schemeClr val="accent1">
                        <a:lumMod val="20000"/>
                        <a:lumOff val="80000"/>
                      </a:schemeClr>
                    </a:solidFill>
                  </a:tcPr>
                </a:tc>
                <a:extLst>
                  <a:ext uri="{0D108BD9-81ED-4DB2-BD59-A6C34878D82A}">
                    <a16:rowId xmlns:a16="http://schemas.microsoft.com/office/drawing/2014/main" val="2651064160"/>
                  </a:ext>
                </a:extLst>
              </a:tr>
              <a:tr h="649139">
                <a:tc>
                  <a:txBody>
                    <a:bodyPr/>
                    <a:lstStyle/>
                    <a:p>
                      <a:pPr lvl="0">
                        <a:buNone/>
                      </a:pPr>
                      <a:r>
                        <a:rPr lang="en-US" sz="1800" b="1"/>
                        <a:t>Electives</a:t>
                      </a:r>
                    </a:p>
                  </a:txBody>
                  <a:tcPr>
                    <a:solidFill>
                      <a:schemeClr val="accent1">
                        <a:lumMod val="60000"/>
                        <a:lumOff val="40000"/>
                      </a:schemeClr>
                    </a:solidFill>
                  </a:tcPr>
                </a:tc>
                <a:tc>
                  <a:txBody>
                    <a:bodyPr/>
                    <a:lstStyle/>
                    <a:p>
                      <a:pPr lvl="0">
                        <a:buNone/>
                      </a:pPr>
                      <a:r>
                        <a:rPr lang="en-US"/>
                        <a:t>Health/PE</a:t>
                      </a:r>
                    </a:p>
                  </a:txBody>
                  <a:tcPr>
                    <a:solidFill>
                      <a:schemeClr val="accent1">
                        <a:lumMod val="20000"/>
                        <a:lumOff val="80000"/>
                      </a:schemeClr>
                    </a:solidFill>
                  </a:tcPr>
                </a:tc>
                <a:tc>
                  <a:txBody>
                    <a:bodyPr/>
                    <a:lstStyle/>
                    <a:p>
                      <a:pPr lvl="0">
                        <a:buNone/>
                      </a:pPr>
                      <a:r>
                        <a:rPr lang="en-US"/>
                        <a:t>CTE/Fine Arts or Foreign Language</a:t>
                      </a:r>
                    </a:p>
                  </a:txBody>
                  <a:tcPr>
                    <a:solidFill>
                      <a:schemeClr val="accent1">
                        <a:lumMod val="20000"/>
                        <a:lumOff val="80000"/>
                      </a:schemeClr>
                    </a:solidFill>
                  </a:tcPr>
                </a:tc>
                <a:tc>
                  <a:txBody>
                    <a:bodyPr/>
                    <a:lstStyle/>
                    <a:p>
                      <a:pPr lvl="0">
                        <a:buNone/>
                      </a:pPr>
                      <a:r>
                        <a:rPr lang="en-US" sz="1400" b="0" i="0" u="none" strike="noStrike" noProof="0">
                          <a:solidFill>
                            <a:srgbClr val="000000"/>
                          </a:solidFill>
                          <a:latin typeface="Calibri"/>
                        </a:rPr>
                        <a:t>CTE/Fine Arts or Foreign Language</a:t>
                      </a:r>
                      <a:endParaRPr lang="en-US"/>
                    </a:p>
                  </a:txBody>
                  <a:tcPr>
                    <a:solidFill>
                      <a:schemeClr val="accent1">
                        <a:lumMod val="20000"/>
                        <a:lumOff val="80000"/>
                      </a:schemeClr>
                    </a:solidFill>
                  </a:tcPr>
                </a:tc>
                <a:tc>
                  <a:txBody>
                    <a:bodyPr/>
                    <a:lstStyle/>
                    <a:p>
                      <a:pPr lvl="0">
                        <a:buNone/>
                      </a:pPr>
                      <a:r>
                        <a:rPr lang="en-US" sz="1400" b="0" i="0" u="none" strike="noStrike" noProof="0">
                          <a:solidFill>
                            <a:srgbClr val="000000"/>
                          </a:solidFill>
                          <a:latin typeface="Calibri"/>
                        </a:rPr>
                        <a:t>CTE/Fine Arts or Foreign Language</a:t>
                      </a:r>
                      <a:endParaRPr lang="en-US"/>
                    </a:p>
                  </a:txBody>
                  <a:tcPr>
                    <a:solidFill>
                      <a:schemeClr val="accent1">
                        <a:lumMod val="20000"/>
                        <a:lumOff val="80000"/>
                      </a:schemeClr>
                    </a:solidFill>
                  </a:tcPr>
                </a:tc>
                <a:extLst>
                  <a:ext uri="{0D108BD9-81ED-4DB2-BD59-A6C34878D82A}">
                    <a16:rowId xmlns:a16="http://schemas.microsoft.com/office/drawing/2014/main" val="2943255909"/>
                  </a:ext>
                </a:extLst>
              </a:tr>
              <a:tr h="544813">
                <a:tc>
                  <a:txBody>
                    <a:bodyPr/>
                    <a:lstStyle/>
                    <a:p>
                      <a:pPr lvl="0">
                        <a:buNone/>
                      </a:pPr>
                      <a:r>
                        <a:rPr lang="en-US" sz="1800" b="1"/>
                        <a:t>Electives</a:t>
                      </a:r>
                    </a:p>
                  </a:txBody>
                  <a:tcPr>
                    <a:solidFill>
                      <a:schemeClr val="accent1">
                        <a:lumMod val="60000"/>
                        <a:lumOff val="40000"/>
                      </a:schemeClr>
                    </a:solidFill>
                  </a:tcPr>
                </a:tc>
                <a:tc>
                  <a:txBody>
                    <a:bodyPr/>
                    <a:lstStyle/>
                    <a:p>
                      <a:pPr lvl="0">
                        <a:buNone/>
                      </a:pPr>
                      <a:r>
                        <a:rPr lang="en-US"/>
                        <a:t>General Elective</a:t>
                      </a:r>
                    </a:p>
                  </a:txBody>
                  <a:tcPr>
                    <a:solidFill>
                      <a:schemeClr val="accent1">
                        <a:lumMod val="20000"/>
                        <a:lumOff val="80000"/>
                      </a:schemeClr>
                    </a:solidFill>
                  </a:tcPr>
                </a:tc>
                <a:tc>
                  <a:txBody>
                    <a:bodyPr/>
                    <a:lstStyle/>
                    <a:p>
                      <a:pPr lvl="0" algn="l">
                        <a:lnSpc>
                          <a:spcPct val="100000"/>
                        </a:lnSpc>
                        <a:spcBef>
                          <a:spcPts val="0"/>
                        </a:spcBef>
                        <a:spcAft>
                          <a:spcPts val="0"/>
                        </a:spcAft>
                        <a:buNone/>
                      </a:pPr>
                      <a:r>
                        <a:rPr lang="en-US" sz="1400" b="0" i="0" u="none" strike="noStrike" noProof="0">
                          <a:solidFill>
                            <a:srgbClr val="000000"/>
                          </a:solidFill>
                          <a:latin typeface="Calibri"/>
                        </a:rPr>
                        <a:t>General Elective</a:t>
                      </a:r>
                    </a:p>
                    <a:p>
                      <a:pPr lvl="0">
                        <a:buNone/>
                      </a:pPr>
                      <a:endParaRPr lang="en-US"/>
                    </a:p>
                  </a:txBody>
                  <a:tcPr>
                    <a:solidFill>
                      <a:schemeClr val="accent1">
                        <a:lumMod val="20000"/>
                        <a:lumOff val="80000"/>
                      </a:schemeClr>
                    </a:solidFill>
                  </a:tcPr>
                </a:tc>
                <a:tc>
                  <a:txBody>
                    <a:bodyPr/>
                    <a:lstStyle/>
                    <a:p>
                      <a:pPr lvl="0" algn="l">
                        <a:lnSpc>
                          <a:spcPct val="100000"/>
                        </a:lnSpc>
                        <a:spcBef>
                          <a:spcPts val="0"/>
                        </a:spcBef>
                        <a:spcAft>
                          <a:spcPts val="0"/>
                        </a:spcAft>
                        <a:buNone/>
                      </a:pPr>
                      <a:r>
                        <a:rPr lang="en-US" sz="1400" b="0" i="0" u="none" strike="noStrike" noProof="0">
                          <a:solidFill>
                            <a:srgbClr val="000000"/>
                          </a:solidFill>
                          <a:latin typeface="Calibri"/>
                        </a:rPr>
                        <a:t>General Elective</a:t>
                      </a:r>
                    </a:p>
                    <a:p>
                      <a:pPr lvl="0">
                        <a:buNone/>
                      </a:pPr>
                      <a:endParaRPr lang="en-US" sz="1400" b="0" i="0" u="none" strike="noStrike" noProof="0">
                        <a:solidFill>
                          <a:srgbClr val="000000"/>
                        </a:solidFill>
                        <a:latin typeface="Calibri"/>
                      </a:endParaRPr>
                    </a:p>
                  </a:txBody>
                  <a:tcPr>
                    <a:solidFill>
                      <a:schemeClr val="accent1">
                        <a:lumMod val="20000"/>
                        <a:lumOff val="80000"/>
                      </a:schemeClr>
                    </a:solidFill>
                  </a:tcPr>
                </a:tc>
                <a:tc>
                  <a:txBody>
                    <a:bodyPr/>
                    <a:lstStyle/>
                    <a:p>
                      <a:pPr lvl="0" algn="l">
                        <a:lnSpc>
                          <a:spcPct val="100000"/>
                        </a:lnSpc>
                        <a:spcBef>
                          <a:spcPts val="0"/>
                        </a:spcBef>
                        <a:spcAft>
                          <a:spcPts val="0"/>
                        </a:spcAft>
                        <a:buNone/>
                      </a:pPr>
                      <a:r>
                        <a:rPr lang="en-US" sz="1400" b="0" i="0" u="none" strike="noStrike" noProof="0">
                          <a:solidFill>
                            <a:srgbClr val="000000"/>
                          </a:solidFill>
                          <a:latin typeface="Calibri"/>
                        </a:rPr>
                        <a:t>General Elective</a:t>
                      </a:r>
                    </a:p>
                    <a:p>
                      <a:pPr lvl="0">
                        <a:buNone/>
                      </a:pPr>
                      <a:endParaRPr lang="en-US" sz="1400" b="0" i="0" u="none" strike="noStrike" noProof="0">
                        <a:solidFill>
                          <a:srgbClr val="000000"/>
                        </a:solidFill>
                        <a:latin typeface="Calibri"/>
                      </a:endParaRPr>
                    </a:p>
                  </a:txBody>
                  <a:tcPr>
                    <a:solidFill>
                      <a:schemeClr val="accent1">
                        <a:lumMod val="20000"/>
                        <a:lumOff val="80000"/>
                      </a:schemeClr>
                    </a:solidFill>
                  </a:tcPr>
                </a:tc>
                <a:extLst>
                  <a:ext uri="{0D108BD9-81ED-4DB2-BD59-A6C34878D82A}">
                    <a16:rowId xmlns:a16="http://schemas.microsoft.com/office/drawing/2014/main" val="2595288520"/>
                  </a:ext>
                </a:extLst>
              </a:tr>
            </a:tbl>
          </a:graphicData>
        </a:graphic>
      </p:graphicFrame>
      <p:sp>
        <p:nvSpPr>
          <p:cNvPr id="5" name="TextBox 4">
            <a:extLst>
              <a:ext uri="{FF2B5EF4-FFF2-40B4-BE49-F238E27FC236}">
                <a16:creationId xmlns:a16="http://schemas.microsoft.com/office/drawing/2014/main" id="{CEFA4ABC-D112-578A-8182-6CE1E0EA93A0}"/>
              </a:ext>
            </a:extLst>
          </p:cNvPr>
          <p:cNvSpPr txBox="1"/>
          <p:nvPr/>
        </p:nvSpPr>
        <p:spPr>
          <a:xfrm>
            <a:off x="419912" y="4253007"/>
            <a:ext cx="7261498"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*Math pathway may vary per student placement</a:t>
            </a:r>
          </a:p>
          <a:p>
            <a:r>
              <a:rPr lang="en-US"/>
              <a:t>*23 credits total needed for graduation</a:t>
            </a:r>
          </a:p>
          <a:p>
            <a:r>
              <a:rPr lang="en-US"/>
              <a:t>*2 credits of foreign language needed for most college admissions</a:t>
            </a:r>
          </a:p>
        </p:txBody>
      </p:sp>
    </p:spTree>
    <p:extLst>
      <p:ext uri="{BB962C8B-B14F-4D97-AF65-F5344CB8AC3E}">
        <p14:creationId xmlns:p14="http://schemas.microsoft.com/office/powerpoint/2010/main" val="2727020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7"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00075" y="1118508"/>
            <a:ext cx="2500312"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EF35A1-0909-4E19-84D6-56156338971D}"/>
              </a:ext>
            </a:extLst>
          </p:cNvPr>
          <p:cNvSpPr>
            <a:spLocks noGrp="1"/>
          </p:cNvSpPr>
          <p:nvPr>
            <p:ph type="title"/>
          </p:nvPr>
        </p:nvSpPr>
        <p:spPr>
          <a:xfrm>
            <a:off x="535738" y="1308183"/>
            <a:ext cx="2346852" cy="2042191"/>
          </a:xfrm>
          <a:noFill/>
        </p:spPr>
        <p:txBody>
          <a:bodyPr vert="horz" lIns="0" tIns="0" rIns="0" bIns="0" rtlCol="0" anchor="ctr">
            <a:normAutofit/>
          </a:bodyPr>
          <a:lstStyle/>
          <a:p>
            <a:pPr algn="ctr"/>
            <a:br>
              <a:rPr lang="en-US" sz="1800" spc="563">
                <a:latin typeface="Arial Black"/>
                <a:ea typeface="+mj-lt"/>
                <a:cs typeface="+mj-lt"/>
              </a:rPr>
            </a:br>
            <a:r>
              <a:rPr lang="en-US" sz="1800" spc="563">
                <a:solidFill>
                  <a:srgbClr val="FFFFFF"/>
                </a:solidFill>
                <a:latin typeface="Arial Black"/>
                <a:ea typeface="+mj-lt"/>
                <a:cs typeface="+mj-lt"/>
              </a:rPr>
              <a:t>PRHS</a:t>
            </a:r>
            <a:br>
              <a:rPr lang="en-US" sz="1800" spc="563">
                <a:solidFill>
                  <a:srgbClr val="FFFFFF"/>
                </a:solidFill>
                <a:latin typeface="Arial Black"/>
                <a:ea typeface="+mj-lt"/>
                <a:cs typeface="+mj-lt"/>
              </a:rPr>
            </a:br>
            <a:r>
              <a:rPr lang="en-US" sz="1800" spc="563">
                <a:solidFill>
                  <a:srgbClr val="FFFFFF"/>
                </a:solidFill>
                <a:latin typeface="Arial Black"/>
                <a:ea typeface="+mj-lt"/>
                <a:cs typeface="+mj-lt"/>
              </a:rPr>
              <a:t>Elective</a:t>
            </a:r>
            <a:br>
              <a:rPr lang="en-US" sz="1800" spc="563">
                <a:latin typeface="Arial Black"/>
                <a:ea typeface="+mj-lt"/>
                <a:cs typeface="+mj-lt"/>
              </a:rPr>
            </a:br>
            <a:r>
              <a:rPr lang="en-US" sz="1800" spc="563">
                <a:solidFill>
                  <a:srgbClr val="FFFFFF"/>
                </a:solidFill>
                <a:latin typeface="Arial Black"/>
                <a:ea typeface="+mj-lt"/>
                <a:cs typeface="+mj-lt"/>
              </a:rPr>
              <a:t> Options</a:t>
            </a:r>
            <a:endParaRPr lang="en-US" sz="1800">
              <a:cs typeface="Calibri Light" panose="020F0302020204030204"/>
            </a:endParaRPr>
          </a:p>
          <a:p>
            <a:pPr algn="ctr"/>
            <a:endParaRPr lang="en-US" sz="2400" spc="563">
              <a:solidFill>
                <a:srgbClr val="FFFFFF"/>
              </a:solidFill>
              <a:latin typeface="Arial Black"/>
            </a:endParaRPr>
          </a:p>
        </p:txBody>
      </p:sp>
      <p:sp>
        <p:nvSpPr>
          <p:cNvPr id="4" name="TextBox 3">
            <a:extLst>
              <a:ext uri="{FF2B5EF4-FFF2-40B4-BE49-F238E27FC236}">
                <a16:creationId xmlns:a16="http://schemas.microsoft.com/office/drawing/2014/main" id="{695A0DA6-C536-451F-8F78-FBE254FA3EB0}"/>
              </a:ext>
            </a:extLst>
          </p:cNvPr>
          <p:cNvSpPr txBox="1"/>
          <p:nvPr/>
        </p:nvSpPr>
        <p:spPr>
          <a:xfrm>
            <a:off x="3453910" y="351520"/>
            <a:ext cx="4227015" cy="3947234"/>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213995" indent="-213995">
              <a:buFont typeface="Arial"/>
              <a:buChar char="•"/>
            </a:pPr>
            <a:r>
              <a:rPr lang="en-US" sz="1800">
                <a:latin typeface="Arial Black"/>
              </a:rPr>
              <a:t>World Language Pathways – </a:t>
            </a:r>
            <a:r>
              <a:rPr lang="en-US" sz="1800"/>
              <a:t>Chinese, French, Latin, Spanish</a:t>
            </a:r>
            <a:endParaRPr lang="en-US" sz="1800">
              <a:latin typeface="Arial Black"/>
            </a:endParaRPr>
          </a:p>
          <a:p>
            <a:pPr marL="213995" indent="-213995">
              <a:buFont typeface="Arial"/>
              <a:buChar char="•"/>
            </a:pPr>
            <a:endParaRPr lang="en-US" sz="1800">
              <a:latin typeface="Arial Black"/>
            </a:endParaRPr>
          </a:p>
          <a:p>
            <a:pPr marL="213995" indent="-213995">
              <a:buFont typeface="Arial"/>
              <a:buChar char="•"/>
            </a:pPr>
            <a:r>
              <a:rPr lang="en-US" sz="1800">
                <a:latin typeface="Arial Black"/>
              </a:rPr>
              <a:t>CTE classes – Career and Technical Education</a:t>
            </a:r>
            <a:endParaRPr lang="en-US" sz="1800">
              <a:cs typeface="Calibri"/>
            </a:endParaRPr>
          </a:p>
          <a:p>
            <a:endParaRPr lang="en-US" sz="1800">
              <a:latin typeface="Arial Black"/>
            </a:endParaRPr>
          </a:p>
          <a:p>
            <a:pPr marL="213995" indent="-213995">
              <a:buFont typeface="Arial"/>
              <a:buChar char="•"/>
            </a:pPr>
            <a:r>
              <a:rPr lang="en-US" sz="1800">
                <a:latin typeface="Arial Black"/>
              </a:rPr>
              <a:t>AP Classes</a:t>
            </a:r>
          </a:p>
          <a:p>
            <a:pPr marL="213995" indent="-213995">
              <a:buFont typeface="Arial"/>
              <a:buChar char="•"/>
            </a:pPr>
            <a:endParaRPr lang="en-US" sz="1800">
              <a:latin typeface="Arial Black"/>
            </a:endParaRPr>
          </a:p>
          <a:p>
            <a:pPr marL="213995" indent="-213995">
              <a:buFont typeface="Arial"/>
              <a:buChar char="•"/>
            </a:pPr>
            <a:r>
              <a:rPr lang="en-US" sz="1800">
                <a:latin typeface="Arial Black"/>
              </a:rPr>
              <a:t>Dual Enrollment*</a:t>
            </a:r>
          </a:p>
          <a:p>
            <a:pPr marL="213995" indent="-213995">
              <a:buFont typeface="Arial"/>
              <a:buChar char="•"/>
            </a:pPr>
            <a:endParaRPr lang="en-US" sz="1800">
              <a:latin typeface="Arial Black"/>
              <a:cs typeface="Arial"/>
            </a:endParaRPr>
          </a:p>
          <a:p>
            <a:pPr marL="213995" indent="-213995">
              <a:buFont typeface="Arial"/>
              <a:buChar char="•"/>
            </a:pPr>
            <a:r>
              <a:rPr lang="en-US" sz="1800">
                <a:latin typeface="Arial Black"/>
              </a:rPr>
              <a:t>Maxwell School of Technology*</a:t>
            </a:r>
          </a:p>
          <a:p>
            <a:pPr marL="213995" indent="-213995">
              <a:buFont typeface="Arial"/>
              <a:buChar char="•"/>
            </a:pPr>
            <a:endParaRPr lang="en-US" sz="1800">
              <a:latin typeface="Arial Black"/>
            </a:endParaRPr>
          </a:p>
          <a:p>
            <a:pPr marL="213995" indent="-213995">
              <a:buFont typeface="Arial"/>
              <a:buChar char="•"/>
            </a:pPr>
            <a:r>
              <a:rPr lang="en-US" sz="1800">
                <a:latin typeface="Arial Black"/>
              </a:rPr>
              <a:t>Grayson Tech*</a:t>
            </a:r>
            <a:endParaRPr lang="en-US" sz="1800"/>
          </a:p>
        </p:txBody>
      </p:sp>
      <p:sp>
        <p:nvSpPr>
          <p:cNvPr id="3" name="TextBox 2">
            <a:extLst>
              <a:ext uri="{FF2B5EF4-FFF2-40B4-BE49-F238E27FC236}">
                <a16:creationId xmlns:a16="http://schemas.microsoft.com/office/drawing/2014/main" id="{F8500B16-2E51-8B47-AC65-3333F1BFE8B2}"/>
              </a:ext>
            </a:extLst>
          </p:cNvPr>
          <p:cNvSpPr txBox="1"/>
          <p:nvPr/>
        </p:nvSpPr>
        <p:spPr>
          <a:xfrm>
            <a:off x="4995862" y="4675868"/>
            <a:ext cx="594428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*Junior and Senior Options</a:t>
            </a:r>
          </a:p>
        </p:txBody>
      </p:sp>
    </p:spTree>
    <p:extLst>
      <p:ext uri="{BB962C8B-B14F-4D97-AF65-F5344CB8AC3E}">
        <p14:creationId xmlns:p14="http://schemas.microsoft.com/office/powerpoint/2010/main" val="1887772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7"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00075" y="1118508"/>
            <a:ext cx="2500312"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EF35A1-0909-4E19-84D6-56156338971D}"/>
              </a:ext>
            </a:extLst>
          </p:cNvPr>
          <p:cNvSpPr>
            <a:spLocks noGrp="1"/>
          </p:cNvSpPr>
          <p:nvPr>
            <p:ph type="title"/>
          </p:nvPr>
        </p:nvSpPr>
        <p:spPr>
          <a:xfrm>
            <a:off x="692058" y="1590229"/>
            <a:ext cx="2068073" cy="1965527"/>
          </a:xfrm>
          <a:noFill/>
        </p:spPr>
        <p:txBody>
          <a:bodyPr vert="horz" lIns="0" tIns="0" rIns="0" bIns="0" rtlCol="0" anchor="ctr">
            <a:normAutofit/>
          </a:bodyPr>
          <a:lstStyle/>
          <a:p>
            <a:pPr algn="ctr"/>
            <a:r>
              <a:rPr lang="en-US" sz="2400" spc="563">
                <a:solidFill>
                  <a:srgbClr val="FFFFFF"/>
                </a:solidFill>
                <a:latin typeface="Arial Black"/>
              </a:rPr>
              <a:t>Course Planning</a:t>
            </a:r>
            <a:endParaRPr lang="en-US" sz="2400" spc="563">
              <a:solidFill>
                <a:srgbClr val="FFFFFF"/>
              </a:solidFill>
              <a:latin typeface="Arial Black"/>
              <a:ea typeface="+mj-lt"/>
              <a:cs typeface="+mj-lt"/>
            </a:endParaRPr>
          </a:p>
          <a:p>
            <a:pPr algn="ctr"/>
            <a:endParaRPr lang="en-US" sz="2400" spc="563">
              <a:solidFill>
                <a:srgbClr val="FFFFFF"/>
              </a:solidFill>
              <a:latin typeface="Arial Black"/>
            </a:endParaRPr>
          </a:p>
        </p:txBody>
      </p:sp>
      <p:pic>
        <p:nvPicPr>
          <p:cNvPr id="3" name="Picture 3" descr="Table&#10;&#10;Description automatically generated">
            <a:extLst>
              <a:ext uri="{FF2B5EF4-FFF2-40B4-BE49-F238E27FC236}">
                <a16:creationId xmlns:a16="http://schemas.microsoft.com/office/drawing/2014/main" id="{8E479292-9C65-4CA3-8620-59219ECE0D76}"/>
              </a:ext>
            </a:extLst>
          </p:cNvPr>
          <p:cNvPicPr>
            <a:picLocks noChangeAspect="1"/>
          </p:cNvPicPr>
          <p:nvPr/>
        </p:nvPicPr>
        <p:blipFill>
          <a:blip r:embed="rId2"/>
          <a:stretch>
            <a:fillRect/>
          </a:stretch>
        </p:blipFill>
        <p:spPr>
          <a:xfrm>
            <a:off x="3215734" y="422642"/>
            <a:ext cx="5848814" cy="4374883"/>
          </a:xfrm>
          <a:prstGeom prst="rect">
            <a:avLst/>
          </a:prstGeom>
        </p:spPr>
      </p:pic>
    </p:spTree>
    <p:extLst>
      <p:ext uri="{BB962C8B-B14F-4D97-AF65-F5344CB8AC3E}">
        <p14:creationId xmlns:p14="http://schemas.microsoft.com/office/powerpoint/2010/main" val="2592173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3917A-FB6E-4BF5-AC08-6FF1764C7C77}"/>
              </a:ext>
            </a:extLst>
          </p:cNvPr>
          <p:cNvSpPr>
            <a:spLocks noGrp="1"/>
          </p:cNvSpPr>
          <p:nvPr>
            <p:ph type="title"/>
          </p:nvPr>
        </p:nvSpPr>
        <p:spPr>
          <a:xfrm>
            <a:off x="311700" y="47339"/>
            <a:ext cx="8520600" cy="572700"/>
          </a:xfrm>
        </p:spPr>
        <p:txBody>
          <a:bodyPr>
            <a:normAutofit fontScale="90000"/>
          </a:bodyPr>
          <a:lstStyle/>
          <a:p>
            <a:pPr algn="ctr"/>
            <a:r>
              <a:rPr lang="en-US"/>
              <a:t> </a:t>
            </a:r>
            <a:r>
              <a:rPr lang="en-US" b="1"/>
              <a:t>Registration Timeline for 2025-2026 Classes</a:t>
            </a:r>
          </a:p>
          <a:p>
            <a:pPr algn="ctr"/>
            <a:endParaRPr lang="en-US"/>
          </a:p>
        </p:txBody>
      </p:sp>
      <p:sp>
        <p:nvSpPr>
          <p:cNvPr id="3" name="Text Placeholder 2">
            <a:extLst>
              <a:ext uri="{FF2B5EF4-FFF2-40B4-BE49-F238E27FC236}">
                <a16:creationId xmlns:a16="http://schemas.microsoft.com/office/drawing/2014/main" id="{1B5D405C-53B8-4265-8BB8-1C150A0E59C4}"/>
              </a:ext>
            </a:extLst>
          </p:cNvPr>
          <p:cNvSpPr>
            <a:spLocks noGrp="1"/>
          </p:cNvSpPr>
          <p:nvPr>
            <p:ph type="body" idx="1"/>
          </p:nvPr>
        </p:nvSpPr>
        <p:spPr>
          <a:xfrm>
            <a:off x="4379" y="689603"/>
            <a:ext cx="9137217" cy="3579685"/>
          </a:xfrm>
        </p:spPr>
        <p:txBody>
          <a:bodyPr spcFirstLastPara="1" wrap="square" lIns="91425" tIns="91425" rIns="91425" bIns="91425" anchor="t" anchorCtr="0">
            <a:noAutofit/>
          </a:bodyPr>
          <a:lstStyle/>
          <a:p>
            <a:pPr>
              <a:lnSpc>
                <a:spcPct val="200000"/>
              </a:lnSpc>
            </a:pPr>
            <a:r>
              <a:rPr lang="en-US" sz="2100">
                <a:solidFill>
                  <a:schemeClr val="tx1"/>
                </a:solidFill>
              </a:rPr>
              <a:t>In January, students will register for their 10th grade electives.</a:t>
            </a:r>
            <a:endParaRPr lang="en-US">
              <a:solidFill>
                <a:schemeClr val="tx1"/>
              </a:solidFill>
            </a:endParaRPr>
          </a:p>
          <a:p>
            <a:pPr>
              <a:lnSpc>
                <a:spcPct val="200000"/>
              </a:lnSpc>
            </a:pPr>
            <a:r>
              <a:rPr lang="en-US" sz="2100">
                <a:solidFill>
                  <a:schemeClr val="tx1"/>
                </a:solidFill>
              </a:rPr>
              <a:t>Academic teachers assign students to the next course in sequence.</a:t>
            </a:r>
          </a:p>
          <a:p>
            <a:pPr>
              <a:lnSpc>
                <a:spcPct val="200000"/>
              </a:lnSpc>
            </a:pPr>
            <a:r>
              <a:rPr lang="en-US" sz="2100">
                <a:solidFill>
                  <a:schemeClr val="tx1"/>
                </a:solidFill>
              </a:rPr>
              <a:t>Students should speak with their teachers regarding what level they would like to be placed in (CP, Honors, or AP).</a:t>
            </a:r>
          </a:p>
          <a:p>
            <a:pPr>
              <a:lnSpc>
                <a:spcPct val="200000"/>
              </a:lnSpc>
            </a:pPr>
            <a:r>
              <a:rPr lang="en-US" sz="2100">
                <a:solidFill>
                  <a:schemeClr val="tx1"/>
                </a:solidFill>
              </a:rPr>
              <a:t>There will be a short window of time where students can make changes.</a:t>
            </a:r>
          </a:p>
          <a:p>
            <a:pPr>
              <a:lnSpc>
                <a:spcPct val="200000"/>
              </a:lnSpc>
            </a:pPr>
            <a:r>
              <a:rPr lang="en-US" sz="2100">
                <a:solidFill>
                  <a:schemeClr val="tx1"/>
                </a:solidFill>
              </a:rPr>
              <a:t>Parents should monitor the school newsletter for registration updates.</a:t>
            </a:r>
          </a:p>
          <a:p>
            <a:pPr>
              <a:lnSpc>
                <a:spcPct val="114999"/>
              </a:lnSpc>
            </a:pPr>
            <a:endParaRPr lang="en-US" sz="2000">
              <a:solidFill>
                <a:schemeClr val="tx1"/>
              </a:solidFill>
            </a:endParaRPr>
          </a:p>
          <a:p>
            <a:pPr>
              <a:lnSpc>
                <a:spcPct val="114999"/>
              </a:lnSpc>
            </a:pPr>
            <a:endParaRPr lang="en-US">
              <a:solidFill>
                <a:schemeClr val="tx1"/>
              </a:solidFill>
            </a:endParaRPr>
          </a:p>
        </p:txBody>
      </p:sp>
    </p:spTree>
    <p:extLst>
      <p:ext uri="{BB962C8B-B14F-4D97-AF65-F5344CB8AC3E}">
        <p14:creationId xmlns:p14="http://schemas.microsoft.com/office/powerpoint/2010/main" val="91885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5" name="Picture 4" descr="A blue and white text on a blue background&#10;&#10;Description automatically generated">
            <a:extLst>
              <a:ext uri="{FF2B5EF4-FFF2-40B4-BE49-F238E27FC236}">
                <a16:creationId xmlns:a16="http://schemas.microsoft.com/office/drawing/2014/main" id="{DB91514F-6504-2E52-1EC1-8540B9C4CEB0}"/>
              </a:ext>
            </a:extLst>
          </p:cNvPr>
          <p:cNvPicPr>
            <a:picLocks noChangeAspect="1"/>
          </p:cNvPicPr>
          <p:nvPr/>
        </p:nvPicPr>
        <p:blipFill>
          <a:blip r:embed="rId2"/>
          <a:stretch>
            <a:fillRect/>
          </a:stretch>
        </p:blipFill>
        <p:spPr>
          <a:xfrm>
            <a:off x="688806" y="1283856"/>
            <a:ext cx="2916154" cy="3816543"/>
          </a:xfrm>
          <a:prstGeom prst="rect">
            <a:avLst/>
          </a:prstGeom>
          <a:ln>
            <a:noFill/>
          </a:ln>
          <a:effectLst>
            <a:softEdge rad="112500"/>
          </a:effectLst>
        </p:spPr>
      </p:pic>
      <p:sp>
        <p:nvSpPr>
          <p:cNvPr id="2" name="Title 1">
            <a:extLst>
              <a:ext uri="{FF2B5EF4-FFF2-40B4-BE49-F238E27FC236}">
                <a16:creationId xmlns:a16="http://schemas.microsoft.com/office/drawing/2014/main" id="{D4381447-E70B-4293-80FE-258AC8B3A9CB}"/>
              </a:ext>
            </a:extLst>
          </p:cNvPr>
          <p:cNvSpPr>
            <a:spLocks noGrp="1"/>
          </p:cNvSpPr>
          <p:nvPr>
            <p:ph type="title"/>
          </p:nvPr>
        </p:nvSpPr>
        <p:spPr>
          <a:xfrm>
            <a:off x="176345" y="205"/>
            <a:ext cx="8520600" cy="841800"/>
          </a:xfrm>
        </p:spPr>
        <p:txBody>
          <a:bodyPr>
            <a:normAutofit/>
          </a:bodyPr>
          <a:lstStyle/>
          <a:p>
            <a:r>
              <a:rPr lang="en-US" sz="2400" b="1"/>
              <a:t>PRHS Curriculum Office Page</a:t>
            </a:r>
          </a:p>
        </p:txBody>
      </p:sp>
      <p:sp>
        <p:nvSpPr>
          <p:cNvPr id="4" name="Oval 3">
            <a:extLst>
              <a:ext uri="{FF2B5EF4-FFF2-40B4-BE49-F238E27FC236}">
                <a16:creationId xmlns:a16="http://schemas.microsoft.com/office/drawing/2014/main" id="{AE83A3E7-C422-57C4-1605-50FC4FBAF9BD}"/>
              </a:ext>
            </a:extLst>
          </p:cNvPr>
          <p:cNvSpPr/>
          <p:nvPr/>
        </p:nvSpPr>
        <p:spPr>
          <a:xfrm>
            <a:off x="915526" y="1928811"/>
            <a:ext cx="1165560" cy="428626"/>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white and red sign with red text&#10;&#10;Description automatically generated">
            <a:extLst>
              <a:ext uri="{FF2B5EF4-FFF2-40B4-BE49-F238E27FC236}">
                <a16:creationId xmlns:a16="http://schemas.microsoft.com/office/drawing/2014/main" id="{9E2630C7-6685-5F01-8B82-5E0224726B48}"/>
              </a:ext>
            </a:extLst>
          </p:cNvPr>
          <p:cNvPicPr>
            <a:picLocks noChangeAspect="1"/>
          </p:cNvPicPr>
          <p:nvPr/>
        </p:nvPicPr>
        <p:blipFill>
          <a:blip r:embed="rId3"/>
          <a:stretch>
            <a:fillRect/>
          </a:stretch>
        </p:blipFill>
        <p:spPr>
          <a:xfrm>
            <a:off x="4441157" y="1813631"/>
            <a:ext cx="4232107" cy="2185494"/>
          </a:xfrm>
          <a:prstGeom prst="rect">
            <a:avLst/>
          </a:prstGeom>
          <a:ln>
            <a:noFill/>
          </a:ln>
          <a:effectLst>
            <a:softEdge rad="112500"/>
          </a:effectLst>
        </p:spPr>
      </p:pic>
      <p:pic>
        <p:nvPicPr>
          <p:cNvPr id="10" name="Picture 9">
            <a:extLst>
              <a:ext uri="{FF2B5EF4-FFF2-40B4-BE49-F238E27FC236}">
                <a16:creationId xmlns:a16="http://schemas.microsoft.com/office/drawing/2014/main" id="{86155CE6-C1D9-C679-FE4E-8B58B8C363EB}"/>
              </a:ext>
            </a:extLst>
          </p:cNvPr>
          <p:cNvPicPr>
            <a:picLocks noChangeAspect="1"/>
          </p:cNvPicPr>
          <p:nvPr/>
        </p:nvPicPr>
        <p:blipFill>
          <a:blip r:embed="rId4"/>
          <a:stretch>
            <a:fillRect/>
          </a:stretch>
        </p:blipFill>
        <p:spPr>
          <a:xfrm>
            <a:off x="1846847" y="674253"/>
            <a:ext cx="5457825" cy="516388"/>
          </a:xfrm>
          <a:prstGeom prst="rect">
            <a:avLst/>
          </a:prstGeom>
          <a:ln>
            <a:noFill/>
          </a:ln>
          <a:effectLst>
            <a:softEdge rad="112500"/>
          </a:effectLst>
        </p:spPr>
      </p:pic>
    </p:spTree>
    <p:extLst>
      <p:ext uri="{BB962C8B-B14F-4D97-AF65-F5344CB8AC3E}">
        <p14:creationId xmlns:p14="http://schemas.microsoft.com/office/powerpoint/2010/main" val="2319926764"/>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25</Slides>
  <Notes>7</Notes>
  <HiddenSlides>0</HiddenSlide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Simple Light</vt:lpstr>
      <vt:lpstr>Office Theme</vt:lpstr>
      <vt:lpstr>Welcome!</vt:lpstr>
      <vt:lpstr>9th Grade Counselors</vt:lpstr>
      <vt:lpstr>PowerPoint Presentation</vt:lpstr>
      <vt:lpstr>Topics to Cover </vt:lpstr>
      <vt:lpstr>Graduation Requirements</vt:lpstr>
      <vt:lpstr> PRHS Elective  Options </vt:lpstr>
      <vt:lpstr>Course Planning </vt:lpstr>
      <vt:lpstr> Registration Timeline for 2025-2026 Classes </vt:lpstr>
      <vt:lpstr>PRHS Curriculum Office Page</vt:lpstr>
      <vt:lpstr>Dual Enrollment</vt:lpstr>
      <vt:lpstr>PowerPoint Presentation</vt:lpstr>
      <vt:lpstr> Advanced Placement (AP Classes)</vt:lpstr>
      <vt:lpstr>College Admissions:  Dual Enrollment vs AP Coursework   </vt:lpstr>
      <vt:lpstr>PowerPoint Presentation</vt:lpstr>
      <vt:lpstr>HOPE Scholarship: Helping Outstanding Pupils Educationally </vt:lpstr>
      <vt:lpstr>Hope Grant</vt:lpstr>
      <vt:lpstr>PowerPoint Presentation</vt:lpstr>
      <vt:lpstr>PowerPoint Presentation</vt:lpstr>
      <vt:lpstr>GAfutures.org School must have Social security number on file</vt:lpstr>
      <vt:lpstr>What matters most in the admissions review?</vt:lpstr>
      <vt:lpstr>College Admission Requirements &amp; Freshman profiles - College websites make expectations clear -</vt:lpstr>
      <vt:lpstr>Timeline of Suggestions</vt:lpstr>
      <vt:lpstr>How to log Volunteer Hours</vt:lpstr>
      <vt:lpstr>PowerPoint Presentation</vt:lpstr>
      <vt:lpstr>Thank you for taking the time to Support your student!         </vt:lpstr>
    </vt:vector>
  </TitlesOfParts>
  <Manager>Gwendolyn Danner</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Starzee L Walker;Gwendolyn Danner</dc:creator>
  <cp:revision>5</cp:revision>
  <dcterms:modified xsi:type="dcterms:W3CDTF">2024-11-13T15:26:18Z</dcterms:modified>
</cp:coreProperties>
</file>